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84"/>
  </p:notesMasterIdLst>
  <p:sldIdLst>
    <p:sldId id="495" r:id="rId5"/>
    <p:sldId id="345" r:id="rId6"/>
    <p:sldId id="338" r:id="rId7"/>
    <p:sldId id="257" r:id="rId8"/>
    <p:sldId id="344" r:id="rId9"/>
    <p:sldId id="435" r:id="rId10"/>
    <p:sldId id="436" r:id="rId11"/>
    <p:sldId id="437" r:id="rId12"/>
    <p:sldId id="438" r:id="rId13"/>
    <p:sldId id="439" r:id="rId14"/>
    <p:sldId id="440" r:id="rId15"/>
    <p:sldId id="441" r:id="rId16"/>
    <p:sldId id="442" r:id="rId17"/>
    <p:sldId id="443" r:id="rId18"/>
    <p:sldId id="444" r:id="rId19"/>
    <p:sldId id="445" r:id="rId20"/>
    <p:sldId id="446" r:id="rId21"/>
    <p:sldId id="447" r:id="rId22"/>
    <p:sldId id="449" r:id="rId23"/>
    <p:sldId id="452" r:id="rId24"/>
    <p:sldId id="451" r:id="rId25"/>
    <p:sldId id="450" r:id="rId26"/>
    <p:sldId id="492" r:id="rId27"/>
    <p:sldId id="491" r:id="rId28"/>
    <p:sldId id="490" r:id="rId29"/>
    <p:sldId id="489" r:id="rId30"/>
    <p:sldId id="488" r:id="rId31"/>
    <p:sldId id="487" r:id="rId32"/>
    <p:sldId id="486" r:id="rId33"/>
    <p:sldId id="485" r:id="rId34"/>
    <p:sldId id="484" r:id="rId35"/>
    <p:sldId id="483" r:id="rId36"/>
    <p:sldId id="482" r:id="rId37"/>
    <p:sldId id="481" r:id="rId38"/>
    <p:sldId id="480" r:id="rId39"/>
    <p:sldId id="479" r:id="rId40"/>
    <p:sldId id="494" r:id="rId41"/>
    <p:sldId id="478" r:id="rId42"/>
    <p:sldId id="477" r:id="rId43"/>
    <p:sldId id="476" r:id="rId44"/>
    <p:sldId id="475" r:id="rId45"/>
    <p:sldId id="474" r:id="rId46"/>
    <p:sldId id="473" r:id="rId47"/>
    <p:sldId id="472" r:id="rId48"/>
    <p:sldId id="471" r:id="rId49"/>
    <p:sldId id="470" r:id="rId50"/>
    <p:sldId id="469" r:id="rId51"/>
    <p:sldId id="468" r:id="rId52"/>
    <p:sldId id="467" r:id="rId53"/>
    <p:sldId id="466" r:id="rId54"/>
    <p:sldId id="465" r:id="rId55"/>
    <p:sldId id="464" r:id="rId56"/>
    <p:sldId id="463" r:id="rId57"/>
    <p:sldId id="462" r:id="rId58"/>
    <p:sldId id="461" r:id="rId59"/>
    <p:sldId id="459" r:id="rId60"/>
    <p:sldId id="458" r:id="rId61"/>
    <p:sldId id="457" r:id="rId62"/>
    <p:sldId id="456" r:id="rId63"/>
    <p:sldId id="455" r:id="rId64"/>
    <p:sldId id="454" r:id="rId65"/>
    <p:sldId id="453" r:id="rId66"/>
    <p:sldId id="493" r:id="rId67"/>
    <p:sldId id="375" r:id="rId68"/>
    <p:sldId id="331" r:id="rId69"/>
    <p:sldId id="330" r:id="rId70"/>
    <p:sldId id="320" r:id="rId71"/>
    <p:sldId id="423" r:id="rId72"/>
    <p:sldId id="425" r:id="rId73"/>
    <p:sldId id="428" r:id="rId74"/>
    <p:sldId id="429" r:id="rId75"/>
    <p:sldId id="426" r:id="rId76"/>
    <p:sldId id="430" r:id="rId77"/>
    <p:sldId id="431" r:id="rId78"/>
    <p:sldId id="381" r:id="rId79"/>
    <p:sldId id="432" r:id="rId80"/>
    <p:sldId id="433" r:id="rId81"/>
    <p:sldId id="434" r:id="rId82"/>
    <p:sldId id="497" r:id="rId83"/>
  </p:sldIdLst>
  <p:sldSz cx="6654800" cy="3733800"/>
  <p:notesSz cx="6654800" cy="37338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1E6"/>
    <a:srgbClr val="F6F9FC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C3787A-21ED-4B5B-2729-9D292BB718BA}" v="21" dt="2023-01-31T03:52:36.823"/>
    <p1510:client id="{C96D3DCA-9716-4504-87A3-D5742EBDE4EF}" v="532" dt="2023-01-31T03:46:44.64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5" autoAdjust="0"/>
    <p:restoredTop sz="94709"/>
  </p:normalViewPr>
  <p:slideViewPr>
    <p:cSldViewPr>
      <p:cViewPr varScale="1">
        <p:scale>
          <a:sx n="263" d="100"/>
          <a:sy n="263" d="100"/>
        </p:scale>
        <p:origin x="224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4488" cy="187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8725" y="0"/>
            <a:ext cx="2884488" cy="187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10EC3-3604-43C3-A4A2-5BA465A07B94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03450" y="466725"/>
            <a:ext cx="2247900" cy="1260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5163" y="1797050"/>
            <a:ext cx="5324475" cy="14700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546475"/>
            <a:ext cx="2884488" cy="187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8725" y="3546475"/>
            <a:ext cx="2884488" cy="187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D685D-86EB-4383-886B-9D88C582C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4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611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573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06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69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112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375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921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332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61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743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403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82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826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866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196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0911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4761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154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525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8533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8164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138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104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6662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7102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006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4046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8854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6633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7452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6632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52799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773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5599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9684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7765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4128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1238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9169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211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7971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65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1116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921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8437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475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0949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9541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1158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197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021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2284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7613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4012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5A48-E2D2-419A-A5DE-37703026366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73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7883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เกรินว่าทำไมถึงใช้</a:t>
            </a:r>
            <a:r>
              <a:rPr lang="en-US">
                <a:cs typeface="Calibri"/>
              </a:rPr>
              <a:t> airflow </a:t>
            </a:r>
            <a:r>
              <a:rPr lang="en-US" err="1">
                <a:cs typeface="Calibri"/>
              </a:rPr>
              <a:t>ทำไม</a:t>
            </a:r>
          </a:p>
          <a:p>
            <a:r>
              <a:rPr lang="en-US" err="1">
                <a:cs typeface="Calibri"/>
              </a:rPr>
              <a:t>บอกส่วนประกอบของ</a:t>
            </a:r>
            <a:r>
              <a:rPr lang="en-US">
                <a:cs typeface="Calibri"/>
              </a:rPr>
              <a:t> airflow </a:t>
            </a:r>
            <a:r>
              <a:rPr lang="en-US" err="1">
                <a:cs typeface="Calibri"/>
              </a:rPr>
              <a:t>ว่ามีอพไรบ้าง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บอกว่า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คืออะไร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8365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7894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บนหน้า</a:t>
            </a:r>
            <a:r>
              <a:rPr lang="en-US"/>
              <a:t> Web UI </a:t>
            </a:r>
            <a:r>
              <a:rPr lang="en-US" err="1"/>
              <a:t>ของ</a:t>
            </a:r>
            <a:r>
              <a:rPr lang="en-US"/>
              <a:t> Apache Airflow </a:t>
            </a:r>
            <a:r>
              <a:rPr lang="en-US" err="1"/>
              <a:t>เราสามารถดูรายการของ</a:t>
            </a:r>
            <a:r>
              <a:rPr lang="en-US"/>
              <a:t> DAGs </a:t>
            </a:r>
            <a:r>
              <a:rPr lang="en-US" err="1"/>
              <a:t>ใน</a:t>
            </a:r>
            <a:r>
              <a:rPr lang="en-US"/>
              <a:t> Environments </a:t>
            </a:r>
            <a:r>
              <a:rPr lang="en-US" err="1"/>
              <a:t>ของเราได้ซึ่งช่วยให้เราจัดการ</a:t>
            </a:r>
            <a:r>
              <a:rPr lang="en-US"/>
              <a:t> DAGs </a:t>
            </a:r>
            <a:r>
              <a:rPr lang="en-US" err="1"/>
              <a:t>ต่าง</a:t>
            </a:r>
            <a:r>
              <a:rPr lang="en-US"/>
              <a:t> ๆ </a:t>
            </a:r>
            <a:r>
              <a:rPr lang="en-US" err="1"/>
              <a:t>ได้ง่ายยิ่งขึ้น</a:t>
            </a:r>
            <a:r>
              <a:rPr lang="en-US"/>
              <a:t> </a:t>
            </a:r>
            <a:r>
              <a:rPr lang="en-US" err="1"/>
              <a:t>และในหน้า</a:t>
            </a:r>
            <a:r>
              <a:rPr lang="en-US"/>
              <a:t> Web UI </a:t>
            </a:r>
            <a:r>
              <a:rPr lang="en-US" err="1"/>
              <a:t>เราสามารถใช้ฟังก์ชัน</a:t>
            </a:r>
            <a:r>
              <a:rPr lang="en-US"/>
              <a:t> Graph view, Tree View  </a:t>
            </a:r>
            <a:r>
              <a:rPr lang="en-US" err="1"/>
              <a:t>เพื่อดูว่า</a:t>
            </a:r>
            <a:r>
              <a:rPr lang="en-US"/>
              <a:t> Task </a:t>
            </a:r>
            <a:r>
              <a:rPr lang="en-US" err="1"/>
              <a:t>ไหน</a:t>
            </a:r>
            <a:r>
              <a:rPr lang="en-US"/>
              <a:t> Success </a:t>
            </a:r>
            <a:r>
              <a:rPr lang="en-US" err="1"/>
              <a:t>หรือ</a:t>
            </a:r>
            <a:r>
              <a:rPr lang="en-US"/>
              <a:t> Failure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6839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989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1117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มี</a:t>
            </a:r>
            <a:r>
              <a:rPr lang="en-US">
                <a:cs typeface="Calibri"/>
              </a:rPr>
              <a:t> diagram </a:t>
            </a:r>
            <a:r>
              <a:rPr lang="en-US" err="1">
                <a:cs typeface="Calibri"/>
              </a:rPr>
              <a:t>บอกว่า</a:t>
            </a:r>
            <a:r>
              <a:rPr lang="en-US">
                <a:cs typeface="Calibri"/>
              </a:rPr>
              <a:t> variable </a:t>
            </a:r>
            <a:r>
              <a:rPr lang="en-US" err="1">
                <a:cs typeface="Calibri"/>
              </a:rPr>
              <a:t>เข้ามาใช้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ใน</a:t>
            </a:r>
            <a:r>
              <a:rPr lang="en-US">
                <a:cs typeface="Calibri"/>
              </a:rPr>
              <a:t>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87546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บอกว่าทำ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connecttion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ไปเพื่ออะไร</a:t>
            </a:r>
            <a:r>
              <a:rPr lang="en-US">
                <a:cs typeface="Calibri"/>
              </a:rPr>
              <a:t> มีข้อดีอ่ะไร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089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239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520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5038" y="466725"/>
            <a:ext cx="2244725" cy="1260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แก้ไข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015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650182" cy="373135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89748" y="984827"/>
            <a:ext cx="2429510" cy="36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33199" y="2368898"/>
            <a:ext cx="2188405" cy="2301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32740" y="858774"/>
            <a:ext cx="2894838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427222" y="858774"/>
            <a:ext cx="2894838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2991" y="346587"/>
            <a:ext cx="525589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2991" y="888723"/>
            <a:ext cx="5557520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262632" y="3472435"/>
            <a:ext cx="21295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32740" y="3472435"/>
            <a:ext cx="15306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791456" y="3472435"/>
            <a:ext cx="15306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197">
        <a:defRPr>
          <a:latin typeface="+mn-lt"/>
          <a:ea typeface="+mn-ea"/>
          <a:cs typeface="+mn-cs"/>
        </a:defRPr>
      </a:lvl2pPr>
      <a:lvl3pPr marL="914394">
        <a:defRPr>
          <a:latin typeface="+mn-lt"/>
          <a:ea typeface="+mn-ea"/>
          <a:cs typeface="+mn-cs"/>
        </a:defRPr>
      </a:lvl3pPr>
      <a:lvl4pPr marL="1371591">
        <a:defRPr>
          <a:latin typeface="+mn-lt"/>
          <a:ea typeface="+mn-ea"/>
          <a:cs typeface="+mn-cs"/>
        </a:defRPr>
      </a:lvl4pPr>
      <a:lvl5pPr marL="1828788">
        <a:defRPr>
          <a:latin typeface="+mn-lt"/>
          <a:ea typeface="+mn-ea"/>
          <a:cs typeface="+mn-cs"/>
        </a:defRPr>
      </a:lvl5pPr>
      <a:lvl6pPr marL="2285984">
        <a:defRPr>
          <a:latin typeface="+mn-lt"/>
          <a:ea typeface="+mn-ea"/>
          <a:cs typeface="+mn-cs"/>
        </a:defRPr>
      </a:lvl6pPr>
      <a:lvl7pPr marL="2743182">
        <a:defRPr>
          <a:latin typeface="+mn-lt"/>
          <a:ea typeface="+mn-ea"/>
          <a:cs typeface="+mn-cs"/>
        </a:defRPr>
      </a:lvl7pPr>
      <a:lvl8pPr marL="3200378">
        <a:defRPr>
          <a:latin typeface="+mn-lt"/>
          <a:ea typeface="+mn-ea"/>
          <a:cs typeface="+mn-cs"/>
        </a:defRPr>
      </a:lvl8pPr>
      <a:lvl9pPr marL="3657575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197">
        <a:defRPr>
          <a:latin typeface="+mn-lt"/>
          <a:ea typeface="+mn-ea"/>
          <a:cs typeface="+mn-cs"/>
        </a:defRPr>
      </a:lvl2pPr>
      <a:lvl3pPr marL="914394">
        <a:defRPr>
          <a:latin typeface="+mn-lt"/>
          <a:ea typeface="+mn-ea"/>
          <a:cs typeface="+mn-cs"/>
        </a:defRPr>
      </a:lvl3pPr>
      <a:lvl4pPr marL="1371591">
        <a:defRPr>
          <a:latin typeface="+mn-lt"/>
          <a:ea typeface="+mn-ea"/>
          <a:cs typeface="+mn-cs"/>
        </a:defRPr>
      </a:lvl4pPr>
      <a:lvl5pPr marL="1828788">
        <a:defRPr>
          <a:latin typeface="+mn-lt"/>
          <a:ea typeface="+mn-ea"/>
          <a:cs typeface="+mn-cs"/>
        </a:defRPr>
      </a:lvl5pPr>
      <a:lvl6pPr marL="2285984">
        <a:defRPr>
          <a:latin typeface="+mn-lt"/>
          <a:ea typeface="+mn-ea"/>
          <a:cs typeface="+mn-cs"/>
        </a:defRPr>
      </a:lvl6pPr>
      <a:lvl7pPr marL="2743182">
        <a:defRPr>
          <a:latin typeface="+mn-lt"/>
          <a:ea typeface="+mn-ea"/>
          <a:cs typeface="+mn-cs"/>
        </a:defRPr>
      </a:lvl7pPr>
      <a:lvl8pPr marL="3200378">
        <a:defRPr>
          <a:latin typeface="+mn-lt"/>
          <a:ea typeface="+mn-ea"/>
          <a:cs typeface="+mn-cs"/>
        </a:defRPr>
      </a:lvl8pPr>
      <a:lvl9pPr marL="3657575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66FF4F9-7BF2-90CF-1F55-FFC4CB9F7660}"/>
              </a:ext>
            </a:extLst>
          </p:cNvPr>
          <p:cNvSpPr txBox="1">
            <a:spLocks/>
          </p:cNvSpPr>
          <p:nvPr/>
        </p:nvSpPr>
        <p:spPr>
          <a:xfrm>
            <a:off x="965200" y="1209437"/>
            <a:ext cx="3930390" cy="868907"/>
          </a:xfrm>
          <a:prstGeom prst="rect">
            <a:avLst/>
          </a:prstGeom>
        </p:spPr>
        <p:txBody>
          <a:bodyPr lIns="49784" tIns="24892" rIns="49784" bIns="24892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b="1" dirty="0">
                <a:solidFill>
                  <a:srgbClr val="414BA4"/>
                </a:solidFill>
                <a:latin typeface="Bahnschrift"/>
                <a:ea typeface="+mn-ea"/>
                <a:cs typeface="Athiti"/>
              </a:rPr>
              <a:t>การเขียนโปรแกรม</a:t>
            </a:r>
            <a:r>
              <a:rPr lang="th-TH" sz="2800" b="1" dirty="0" err="1">
                <a:solidFill>
                  <a:srgbClr val="414BA4"/>
                </a:solidFill>
                <a:latin typeface="Bahnschrift"/>
                <a:ea typeface="+mn-ea"/>
                <a:cs typeface="Athiti"/>
              </a:rPr>
              <a:t>ไพธอน</a:t>
            </a:r>
            <a:endParaRPr lang="en-US" sz="2800" b="1" dirty="0">
              <a:solidFill>
                <a:srgbClr val="414BA4"/>
              </a:solidFill>
              <a:latin typeface="Bahnschrift"/>
              <a:ea typeface="+mn-ea"/>
              <a:cs typeface="Athiti"/>
            </a:endParaRPr>
          </a:p>
          <a:p>
            <a:r>
              <a:rPr lang="th-TH" sz="2800" b="1" dirty="0">
                <a:solidFill>
                  <a:srgbClr val="414BA4"/>
                </a:solidFill>
                <a:latin typeface="Bahnschrift"/>
                <a:ea typeface="+mn-ea"/>
                <a:cs typeface="Athiti"/>
              </a:rPr>
              <a:t>สำหรับวิศวกรข้อมูล</a:t>
            </a:r>
            <a:endParaRPr lang="en-US" sz="2800" b="1" dirty="0">
              <a:solidFill>
                <a:srgbClr val="414BA4"/>
              </a:solidFill>
              <a:latin typeface="Bahnschrift"/>
              <a:ea typeface="+mn-ea"/>
              <a:cs typeface="Athit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18B1D33-A262-731E-DBDC-988E43098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1166793"/>
            <a:ext cx="968022" cy="954193"/>
          </a:xfrm>
          <a:prstGeom prst="rect">
            <a:avLst/>
          </a:prstGeom>
        </p:spPr>
      </p:pic>
      <p:sp>
        <p:nvSpPr>
          <p:cNvPr id="15" name="Slide Number Placeholder 22">
            <a:extLst>
              <a:ext uri="{FF2B5EF4-FFF2-40B4-BE49-F238E27FC236}">
                <a16:creationId xmlns:a16="http://schemas.microsoft.com/office/drawing/2014/main" id="{3CE1C595-F6E5-8EC6-F684-1B7D008B5067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1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ABCD6B-3731-4E0D-3157-B522563D69B4}"/>
              </a:ext>
            </a:extLst>
          </p:cNvPr>
          <p:cNvSpPr txBox="1"/>
          <p:nvPr/>
        </p:nvSpPr>
        <p:spPr>
          <a:xfrm>
            <a:off x="6205899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 dirty="0">
                <a:solidFill>
                  <a:srgbClr val="414BA4"/>
                </a:solidFill>
                <a:latin typeface="Montserrat"/>
              </a:rPr>
              <a:t>Page</a:t>
            </a:r>
            <a:endParaRPr lang="en-US" sz="762" dirty="0">
              <a:solidFill>
                <a:srgbClr val="414BA4"/>
              </a:solidFill>
            </a:endParaRPr>
          </a:p>
        </p:txBody>
      </p:sp>
      <p:sp>
        <p:nvSpPr>
          <p:cNvPr id="3" name="AutoShape 9">
            <a:extLst>
              <a:ext uri="{FF2B5EF4-FFF2-40B4-BE49-F238E27FC236}">
                <a16:creationId xmlns:a16="http://schemas.microsoft.com/office/drawing/2014/main" id="{DC387B7E-1E9F-9388-394A-D1F8017A1F1A}"/>
              </a:ext>
            </a:extLst>
          </p:cNvPr>
          <p:cNvSpPr/>
          <p:nvPr/>
        </p:nvSpPr>
        <p:spPr>
          <a:xfrm>
            <a:off x="3470706" y="2247900"/>
            <a:ext cx="982318" cy="0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E79D001-7260-0E38-0F2B-F4F7CF7D2BB4}"/>
              </a:ext>
            </a:extLst>
          </p:cNvPr>
          <p:cNvSpPr txBox="1">
            <a:spLocks/>
          </p:cNvSpPr>
          <p:nvPr/>
        </p:nvSpPr>
        <p:spPr>
          <a:xfrm>
            <a:off x="1997921" y="2171700"/>
            <a:ext cx="1489488" cy="219253"/>
          </a:xfrm>
          <a:prstGeom prst="rect">
            <a:avLst/>
          </a:prstGeom>
        </p:spPr>
        <p:txBody>
          <a:bodyPr vert="horz" lIns="49784" tIns="24892" rIns="49784" bIns="24892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327"/>
              </a:spcAft>
              <a:buNone/>
            </a:pPr>
            <a:r>
              <a:rPr lang="en-US" sz="1200" b="1" dirty="0">
                <a:solidFill>
                  <a:srgbClr val="3944A1"/>
                </a:solidFill>
                <a:latin typeface="Athiti"/>
                <a:cs typeface="Athiti"/>
              </a:rPr>
              <a:t>Basic Python for Data Sci</a:t>
            </a:r>
          </a:p>
        </p:txBody>
      </p:sp>
      <p:sp>
        <p:nvSpPr>
          <p:cNvPr id="8" name="AutoShape 9">
            <a:extLst>
              <a:ext uri="{FF2B5EF4-FFF2-40B4-BE49-F238E27FC236}">
                <a16:creationId xmlns:a16="http://schemas.microsoft.com/office/drawing/2014/main" id="{75AD19D5-FAAE-7C6E-54DE-C4A57D75EC0A}"/>
              </a:ext>
            </a:extLst>
          </p:cNvPr>
          <p:cNvSpPr/>
          <p:nvPr/>
        </p:nvSpPr>
        <p:spPr>
          <a:xfrm>
            <a:off x="1041400" y="2247900"/>
            <a:ext cx="973224" cy="0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1741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10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Working with Lists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73463AFD-58BC-430F-76D0-E09F3DAAC02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0413" y="1164927"/>
            <a:ext cx="4638616" cy="154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82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11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Working With Lists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E11287E-07D4-22CA-4411-B1E89139799D}"/>
              </a:ext>
            </a:extLst>
          </p:cNvPr>
          <p:cNvSpPr txBox="1"/>
          <p:nvPr/>
        </p:nvSpPr>
        <p:spPr>
          <a:xfrm>
            <a:off x="539434" y="1028701"/>
            <a:ext cx="5575935" cy="208597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9525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spc="-10" dirty="0">
                <a:latin typeface="Georgia"/>
                <a:cs typeface="Georgia"/>
              </a:rPr>
              <a:t>You</a:t>
            </a:r>
            <a:r>
              <a:rPr sz="1500" spc="-7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can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see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that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some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methods,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such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as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b="1" dirty="0">
                <a:latin typeface="Times"/>
                <a:cs typeface="Times"/>
              </a:rPr>
              <a:t>pop</a:t>
            </a:r>
            <a:r>
              <a:rPr sz="1500" dirty="0">
                <a:latin typeface="Georgia"/>
                <a:cs typeface="Georgia"/>
              </a:rPr>
              <a:t>,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100" dirty="0">
                <a:latin typeface="Georgia"/>
                <a:cs typeface="Georgia"/>
              </a:rPr>
              <a:t>return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value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and 	</a:t>
            </a:r>
            <a:r>
              <a:rPr sz="1500" spc="-40" dirty="0">
                <a:latin typeface="Georgia"/>
                <a:cs typeface="Georgia"/>
              </a:rPr>
              <a:t>also </a:t>
            </a:r>
            <a:r>
              <a:rPr sz="1500" spc="-35" dirty="0">
                <a:latin typeface="Georgia"/>
                <a:cs typeface="Georgia"/>
              </a:rPr>
              <a:t>modify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list.</a:t>
            </a:r>
            <a:endParaRPr sz="1500" dirty="0">
              <a:latin typeface="Georgia"/>
              <a:cs typeface="Georgia"/>
            </a:endParaRPr>
          </a:p>
          <a:p>
            <a:pPr marL="114934" indent="-102870">
              <a:spcBef>
                <a:spcPts val="350"/>
              </a:spcBef>
              <a:buChar char="•"/>
              <a:tabLst>
                <a:tab pos="115570" algn="l"/>
              </a:tabLst>
            </a:pPr>
            <a:r>
              <a:rPr sz="1500" spc="-70" dirty="0">
                <a:latin typeface="Georgia"/>
                <a:cs typeface="Georgia"/>
              </a:rPr>
              <a:t>Others,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such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as </a:t>
            </a:r>
            <a:r>
              <a:rPr sz="1500" b="1" dirty="0">
                <a:latin typeface="Times"/>
                <a:cs typeface="Times"/>
              </a:rPr>
              <a:t>reverse</a:t>
            </a:r>
            <a:r>
              <a:rPr sz="1500" dirty="0">
                <a:latin typeface="Georgia"/>
                <a:cs typeface="Georgia"/>
              </a:rPr>
              <a:t>,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simply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modify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list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with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no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100" dirty="0">
                <a:latin typeface="Georgia"/>
                <a:cs typeface="Georgia"/>
              </a:rPr>
              <a:t>return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value.</a:t>
            </a:r>
            <a:endParaRPr sz="1500" dirty="0">
              <a:latin typeface="Georgia"/>
              <a:cs typeface="Georgia"/>
            </a:endParaRPr>
          </a:p>
          <a:p>
            <a:pPr marL="115570" marR="28575" indent="-103504">
              <a:lnSpc>
                <a:spcPts val="1639"/>
              </a:lnSpc>
              <a:spcBef>
                <a:spcPts val="570"/>
              </a:spcBef>
              <a:buFont typeface="Georgia"/>
              <a:buChar char="•"/>
              <a:tabLst>
                <a:tab pos="137159" algn="l"/>
              </a:tabLst>
            </a:pPr>
            <a:r>
              <a:rPr sz="1500" b="1" dirty="0">
                <a:latin typeface="Times"/>
                <a:cs typeface="Times"/>
              </a:rPr>
              <a:t>pop</a:t>
            </a:r>
            <a:r>
              <a:rPr sz="1500" b="1" spc="-45" dirty="0">
                <a:latin typeface="Times"/>
                <a:cs typeface="Times"/>
              </a:rPr>
              <a:t> </a:t>
            </a:r>
            <a:r>
              <a:rPr sz="1500" dirty="0">
                <a:latin typeface="Georgia"/>
                <a:cs typeface="Georgia"/>
              </a:rPr>
              <a:t>will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default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end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list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100" dirty="0">
                <a:latin typeface="Georgia"/>
                <a:cs typeface="Georgia"/>
              </a:rPr>
              <a:t>but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can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also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remove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110" dirty="0">
                <a:latin typeface="Georgia"/>
                <a:cs typeface="Georgia"/>
              </a:rPr>
              <a:t>and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spc="-100" dirty="0">
                <a:latin typeface="Georgia"/>
                <a:cs typeface="Georgia"/>
              </a:rPr>
              <a:t>return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a 	</a:t>
            </a:r>
            <a:r>
              <a:rPr sz="1500" spc="-25" dirty="0">
                <a:latin typeface="Georgia"/>
                <a:cs typeface="Georgia"/>
              </a:rPr>
              <a:t>specific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item.</a:t>
            </a:r>
            <a:endParaRPr sz="1500" dirty="0">
              <a:latin typeface="Georgia"/>
              <a:cs typeface="Georgia"/>
            </a:endParaRPr>
          </a:p>
          <a:p>
            <a:pPr marL="368297" lvl="1" indent="-107313">
              <a:spcBef>
                <a:spcPts val="60"/>
              </a:spcBef>
              <a:buChar char="•"/>
              <a:tabLst>
                <a:tab pos="368933" algn="l"/>
              </a:tabLst>
            </a:pPr>
            <a:r>
              <a:rPr sz="1300" spc="-45" dirty="0">
                <a:latin typeface="Georgia"/>
                <a:cs typeface="Georgia"/>
              </a:rPr>
              <a:t>The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55" dirty="0">
                <a:latin typeface="Georgia"/>
                <a:cs typeface="Georgia"/>
              </a:rPr>
              <a:t>index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75" dirty="0">
                <a:latin typeface="Georgia"/>
                <a:cs typeface="Georgia"/>
              </a:rPr>
              <a:t>range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75" dirty="0">
                <a:latin typeface="Georgia"/>
                <a:cs typeface="Georgia"/>
              </a:rPr>
              <a:t>starting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from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150" dirty="0">
                <a:latin typeface="Georgia"/>
                <a:cs typeface="Georgia"/>
              </a:rPr>
              <a:t>0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is </a:t>
            </a:r>
            <a:r>
              <a:rPr sz="1300" spc="-65" dirty="0">
                <a:latin typeface="Georgia"/>
                <a:cs typeface="Georgia"/>
              </a:rPr>
              <a:t>again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75" dirty="0">
                <a:latin typeface="Georgia"/>
                <a:cs typeface="Georgia"/>
              </a:rPr>
              <a:t>used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30" dirty="0">
                <a:latin typeface="Georgia"/>
                <a:cs typeface="Georgia"/>
              </a:rPr>
              <a:t>for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these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methods.</a:t>
            </a:r>
            <a:endParaRPr sz="1300" dirty="0">
              <a:latin typeface="Georgia"/>
              <a:cs typeface="Georgia"/>
            </a:endParaRPr>
          </a:p>
          <a:p>
            <a:pPr marL="115570" marR="5080" indent="-103504">
              <a:lnSpc>
                <a:spcPts val="1639"/>
              </a:lnSpc>
              <a:spcBef>
                <a:spcPts val="555"/>
              </a:spcBef>
              <a:buChar char="•"/>
              <a:tabLst>
                <a:tab pos="137159" algn="l"/>
              </a:tabLst>
            </a:pPr>
            <a:r>
              <a:rPr sz="1500" spc="-10" dirty="0">
                <a:latin typeface="Georgia"/>
                <a:cs typeface="Georgia"/>
              </a:rPr>
              <a:t>You</a:t>
            </a:r>
            <a:r>
              <a:rPr sz="1500" spc="-7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should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also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notice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familiar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“dot”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notation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for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asking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an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object 	</a:t>
            </a:r>
            <a:r>
              <a:rPr sz="1500" spc="-45" dirty="0">
                <a:latin typeface="Georgia"/>
                <a:cs typeface="Georgia"/>
              </a:rPr>
              <a:t>to </a:t>
            </a:r>
            <a:r>
              <a:rPr sz="1500" spc="-35" dirty="0">
                <a:latin typeface="Georgia"/>
                <a:cs typeface="Georgia"/>
              </a:rPr>
              <a:t>invoke</a:t>
            </a:r>
            <a:r>
              <a:rPr sz="1500" spc="-4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5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method.</a:t>
            </a:r>
            <a:endParaRPr sz="1500" dirty="0">
              <a:latin typeface="Georgia"/>
              <a:cs typeface="Georgia"/>
            </a:endParaRPr>
          </a:p>
          <a:p>
            <a:pPr marL="261618">
              <a:spcBef>
                <a:spcPts val="185"/>
              </a:spcBef>
            </a:pPr>
            <a:r>
              <a:rPr sz="900" dirty="0">
                <a:latin typeface="Courier New"/>
                <a:cs typeface="Courier New"/>
              </a:rPr>
              <a:t>my_list.append(False</a:t>
            </a:r>
            <a:r>
              <a:rPr sz="900" dirty="0">
                <a:latin typeface="Georgia"/>
                <a:cs typeface="Georgia"/>
              </a:rPr>
              <a:t>)</a:t>
            </a:r>
            <a:r>
              <a:rPr sz="900" spc="35" dirty="0">
                <a:latin typeface="Georgia"/>
                <a:cs typeface="Georgia"/>
              </a:rPr>
              <a:t> </a:t>
            </a:r>
            <a:r>
              <a:rPr sz="900" dirty="0">
                <a:latin typeface="Courier New"/>
                <a:cs typeface="Courier New"/>
              </a:rPr>
              <a:t>#</a:t>
            </a:r>
            <a:r>
              <a:rPr sz="900" spc="85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append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the</a:t>
            </a:r>
            <a:r>
              <a:rPr sz="900" spc="85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value</a:t>
            </a:r>
            <a:r>
              <a:rPr sz="900" spc="85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“False”</a:t>
            </a:r>
            <a:r>
              <a:rPr sz="900" spc="85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to</a:t>
            </a:r>
            <a:r>
              <a:rPr sz="900" spc="85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the</a:t>
            </a:r>
            <a:r>
              <a:rPr sz="900" spc="85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end</a:t>
            </a:r>
            <a:r>
              <a:rPr sz="900" spc="85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of</a:t>
            </a:r>
            <a:r>
              <a:rPr sz="900" spc="90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the</a:t>
            </a:r>
            <a:r>
              <a:rPr sz="900" spc="85" dirty="0">
                <a:latin typeface="Courier New"/>
                <a:cs typeface="Courier New"/>
              </a:rPr>
              <a:t> </a:t>
            </a:r>
            <a:r>
              <a:rPr sz="900" spc="-20" dirty="0">
                <a:latin typeface="Courier New"/>
                <a:cs typeface="Courier New"/>
              </a:rPr>
              <a:t>list</a:t>
            </a:r>
            <a:endParaRPr sz="9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65130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12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Range Object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760D112-DEF7-B468-227E-DF3EF9447311}"/>
              </a:ext>
            </a:extLst>
          </p:cNvPr>
          <p:cNvSpPr txBox="1"/>
          <p:nvPr/>
        </p:nvSpPr>
        <p:spPr>
          <a:xfrm>
            <a:off x="654565" y="954649"/>
            <a:ext cx="3215005" cy="254444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33020" indent="-103504" algn="just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spc="-55" dirty="0">
                <a:latin typeface="Georgia"/>
                <a:cs typeface="Georgia"/>
              </a:rPr>
              <a:t>function.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range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produces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range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object 	</a:t>
            </a:r>
            <a:r>
              <a:rPr sz="1500" spc="-105" dirty="0">
                <a:latin typeface="Georgia"/>
                <a:cs typeface="Georgia"/>
              </a:rPr>
              <a:t>that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90" dirty="0">
                <a:latin typeface="Georgia"/>
                <a:cs typeface="Georgia"/>
              </a:rPr>
              <a:t>represents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 </a:t>
            </a:r>
            <a:r>
              <a:rPr sz="1500" spc="-65" dirty="0">
                <a:latin typeface="Georgia"/>
                <a:cs typeface="Georgia"/>
              </a:rPr>
              <a:t>sequence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values.</a:t>
            </a:r>
            <a:endParaRPr sz="1500" dirty="0">
              <a:latin typeface="Georgia"/>
              <a:cs typeface="Georgia"/>
            </a:endParaRPr>
          </a:p>
          <a:p>
            <a:pPr marL="115570" marR="27305" indent="-103504" algn="just">
              <a:lnSpc>
                <a:spcPts val="1639"/>
              </a:lnSpc>
              <a:spcBef>
                <a:spcPts val="535"/>
              </a:spcBef>
              <a:buChar char="•"/>
              <a:tabLst>
                <a:tab pos="137159" algn="l"/>
              </a:tabLst>
            </a:pPr>
            <a:r>
              <a:rPr sz="1500" dirty="0">
                <a:latin typeface="Georgia"/>
                <a:cs typeface="Georgia"/>
              </a:rPr>
              <a:t>By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using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list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function,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it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is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possible 	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40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see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value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range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object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as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a 	</a:t>
            </a:r>
            <a:r>
              <a:rPr sz="1500" spc="-25" dirty="0">
                <a:latin typeface="Georgia"/>
                <a:cs typeface="Georgia"/>
              </a:rPr>
              <a:t>list.</a:t>
            </a:r>
            <a:r>
              <a:rPr sz="1500" spc="-70" dirty="0">
                <a:latin typeface="Georgia"/>
                <a:cs typeface="Georgia"/>
              </a:rPr>
              <a:t> </a:t>
            </a:r>
            <a:r>
              <a:rPr sz="1500" spc="-30" dirty="0">
                <a:latin typeface="Georgia"/>
                <a:cs typeface="Georgia"/>
              </a:rPr>
              <a:t>This</a:t>
            </a:r>
            <a:r>
              <a:rPr sz="1500" spc="-5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is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illustrated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on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right</a:t>
            </a:r>
            <a:endParaRPr sz="1500" dirty="0">
              <a:latin typeface="Georgia"/>
              <a:cs typeface="Georgia"/>
            </a:endParaRPr>
          </a:p>
          <a:p>
            <a:pPr marL="115570" marR="5080" indent="-103504" algn="just">
              <a:lnSpc>
                <a:spcPts val="1639"/>
              </a:lnSpc>
              <a:spcBef>
                <a:spcPts val="535"/>
              </a:spcBef>
              <a:buChar char="•"/>
              <a:tabLst>
                <a:tab pos="137159" algn="l"/>
              </a:tabLst>
            </a:pPr>
            <a:r>
              <a:rPr sz="1500" spc="-35" dirty="0">
                <a:latin typeface="Georgia"/>
                <a:cs typeface="Georgia"/>
              </a:rPr>
              <a:t>The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range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object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90" dirty="0">
                <a:latin typeface="Georgia"/>
                <a:cs typeface="Georgia"/>
              </a:rPr>
              <a:t>represents</a:t>
            </a:r>
            <a:r>
              <a:rPr sz="1500" dirty="0">
                <a:latin typeface="Georgia"/>
                <a:cs typeface="Georgia"/>
              </a:rPr>
              <a:t> a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sequence 	</a:t>
            </a:r>
            <a:r>
              <a:rPr sz="1500" dirty="0">
                <a:latin typeface="Georgia"/>
                <a:cs typeface="Georgia"/>
              </a:rPr>
              <a:t>of </a:t>
            </a:r>
            <a:r>
              <a:rPr sz="1500" spc="-65" dirty="0">
                <a:latin typeface="Georgia"/>
                <a:cs typeface="Georgia"/>
              </a:rPr>
              <a:t>integers.</a:t>
            </a:r>
            <a:r>
              <a:rPr sz="1500" dirty="0">
                <a:latin typeface="Georgia"/>
                <a:cs typeface="Georgia"/>
              </a:rPr>
              <a:t> By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default,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it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will </a:t>
            </a:r>
            <a:r>
              <a:rPr sz="1500" spc="-90" dirty="0">
                <a:latin typeface="Georgia"/>
                <a:cs typeface="Georgia"/>
              </a:rPr>
              <a:t>start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30" dirty="0">
                <a:latin typeface="Georgia"/>
                <a:cs typeface="Georgia"/>
              </a:rPr>
              <a:t>with</a:t>
            </a:r>
            <a:endParaRPr sz="1500" dirty="0">
              <a:latin typeface="Georgia"/>
              <a:cs typeface="Georgia"/>
            </a:endParaRPr>
          </a:p>
          <a:p>
            <a:pPr marL="137159" algn="just">
              <a:lnSpc>
                <a:spcPts val="1605"/>
              </a:lnSpc>
            </a:pPr>
            <a:r>
              <a:rPr sz="1500" spc="-85" dirty="0">
                <a:latin typeface="Georgia"/>
                <a:cs typeface="Georgia"/>
              </a:rPr>
              <a:t>0.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If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you</a:t>
            </a:r>
            <a:endParaRPr sz="1500" dirty="0">
              <a:latin typeface="Georgia"/>
              <a:cs typeface="Georgia"/>
            </a:endParaRPr>
          </a:p>
          <a:p>
            <a:pPr marL="115570" marR="215899" indent="-103504">
              <a:lnSpc>
                <a:spcPts val="1639"/>
              </a:lnSpc>
              <a:spcBef>
                <a:spcPts val="570"/>
              </a:spcBef>
              <a:buChar char="•"/>
              <a:tabLst>
                <a:tab pos="137159" algn="l"/>
              </a:tabLst>
            </a:pPr>
            <a:r>
              <a:rPr sz="1500" spc="-60" dirty="0">
                <a:latin typeface="Georgia"/>
                <a:cs typeface="Georgia"/>
              </a:rPr>
              <a:t>provide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more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90" dirty="0">
                <a:latin typeface="Georgia"/>
                <a:cs typeface="Georgia"/>
              </a:rPr>
              <a:t>parameters,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it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will </a:t>
            </a:r>
            <a:r>
              <a:rPr sz="1500" spc="-70" dirty="0">
                <a:latin typeface="Georgia"/>
                <a:cs typeface="Georgia"/>
              </a:rPr>
              <a:t>start 	</a:t>
            </a:r>
            <a:r>
              <a:rPr sz="1500" spc="-110" dirty="0">
                <a:latin typeface="Georgia"/>
                <a:cs typeface="Georgia"/>
              </a:rPr>
              <a:t>and</a:t>
            </a:r>
            <a:r>
              <a:rPr sz="1500" spc="30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end</a:t>
            </a:r>
            <a:r>
              <a:rPr sz="1500" spc="3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at</a:t>
            </a:r>
            <a:r>
              <a:rPr sz="1500" spc="30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particular</a:t>
            </a:r>
            <a:r>
              <a:rPr sz="1500" spc="30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points</a:t>
            </a:r>
            <a:r>
              <a:rPr sz="1500" spc="30" dirty="0">
                <a:latin typeface="Georgia"/>
                <a:cs typeface="Georgia"/>
              </a:rPr>
              <a:t> </a:t>
            </a:r>
            <a:r>
              <a:rPr sz="1500" spc="-110" dirty="0">
                <a:latin typeface="Georgia"/>
                <a:cs typeface="Georgia"/>
              </a:rPr>
              <a:t>and</a:t>
            </a:r>
            <a:r>
              <a:rPr sz="1500" spc="3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can 	</a:t>
            </a:r>
            <a:r>
              <a:rPr sz="1500" spc="-35" dirty="0">
                <a:latin typeface="Georgia"/>
                <a:cs typeface="Georgia"/>
              </a:rPr>
              <a:t>even</a:t>
            </a:r>
            <a:r>
              <a:rPr sz="1500" spc="-4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skip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items</a:t>
            </a:r>
            <a:endParaRPr sz="1500" dirty="0">
              <a:latin typeface="Georgia"/>
              <a:cs typeface="Georgia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40B34FBC-F2AA-A48C-1D81-F18018841B2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36161" y="1039216"/>
            <a:ext cx="2070677" cy="183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95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13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Working With Strings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3533C44E-8177-8FEB-D871-896964148BCD}"/>
              </a:ext>
            </a:extLst>
          </p:cNvPr>
          <p:cNvSpPr txBox="1"/>
          <p:nvPr/>
        </p:nvSpPr>
        <p:spPr>
          <a:xfrm>
            <a:off x="728519" y="1145860"/>
            <a:ext cx="3032125" cy="163057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140334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spc="-60" dirty="0">
                <a:latin typeface="Georgia"/>
                <a:cs typeface="Georgia"/>
              </a:rPr>
              <a:t>Strings</a:t>
            </a:r>
            <a:r>
              <a:rPr sz="1500" spc="25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are</a:t>
            </a:r>
            <a:r>
              <a:rPr sz="1500" spc="25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sequential</a:t>
            </a:r>
            <a:r>
              <a:rPr sz="1500" spc="2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collections</a:t>
            </a:r>
            <a:r>
              <a:rPr sz="1500" spc="3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of 	</a:t>
            </a:r>
            <a:r>
              <a:rPr sz="1500" spc="-35" dirty="0">
                <a:latin typeface="Georgia"/>
                <a:cs typeface="Georgia"/>
              </a:rPr>
              <a:t>zero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or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more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letters,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100" dirty="0">
                <a:latin typeface="Georgia"/>
                <a:cs typeface="Georgia"/>
              </a:rPr>
              <a:t>numbers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and 	</a:t>
            </a:r>
            <a:r>
              <a:rPr sz="1500" spc="-85" dirty="0">
                <a:latin typeface="Georgia"/>
                <a:cs typeface="Georgia"/>
              </a:rPr>
              <a:t>other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symbols.</a:t>
            </a:r>
            <a:endParaRPr sz="1500" dirty="0">
              <a:latin typeface="Georgia"/>
              <a:cs typeface="Georgia"/>
            </a:endParaRPr>
          </a:p>
          <a:p>
            <a:pPr marL="368933" marR="5080" lvl="1" indent="-107313">
              <a:lnSpc>
                <a:spcPts val="1360"/>
              </a:lnSpc>
              <a:spcBef>
                <a:spcPts val="265"/>
              </a:spcBef>
              <a:buChar char="•"/>
              <a:tabLst>
                <a:tab pos="386713" algn="l"/>
              </a:tabLst>
            </a:pPr>
            <a:r>
              <a:rPr sz="1300" spc="-100" dirty="0">
                <a:latin typeface="Georgia"/>
                <a:cs typeface="Georgia"/>
              </a:rPr>
              <a:t>We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20" dirty="0">
                <a:latin typeface="Georgia"/>
                <a:cs typeface="Georgia"/>
              </a:rPr>
              <a:t>call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these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55" dirty="0">
                <a:latin typeface="Georgia"/>
                <a:cs typeface="Georgia"/>
              </a:rPr>
              <a:t>letters,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95" dirty="0">
                <a:latin typeface="Georgia"/>
                <a:cs typeface="Georgia"/>
              </a:rPr>
              <a:t>numbers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100" dirty="0">
                <a:latin typeface="Georgia"/>
                <a:cs typeface="Georgia"/>
              </a:rPr>
              <a:t>and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other 	</a:t>
            </a:r>
            <a:r>
              <a:rPr sz="1300" spc="-60" dirty="0">
                <a:latin typeface="Georgia"/>
                <a:cs typeface="Georgia"/>
              </a:rPr>
              <a:t>symbols</a:t>
            </a:r>
            <a:r>
              <a:rPr sz="1300" spc="35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characters.</a:t>
            </a:r>
            <a:endParaRPr sz="1300" dirty="0">
              <a:latin typeface="Georgia"/>
              <a:cs typeface="Georgia"/>
            </a:endParaRPr>
          </a:p>
          <a:p>
            <a:pPr marL="368933" marR="147319" lvl="1" indent="-107313">
              <a:lnSpc>
                <a:spcPts val="1360"/>
              </a:lnSpc>
              <a:spcBef>
                <a:spcPts val="280"/>
              </a:spcBef>
              <a:buChar char="•"/>
              <a:tabLst>
                <a:tab pos="386713" algn="l"/>
              </a:tabLst>
            </a:pPr>
            <a:r>
              <a:rPr sz="1300" spc="-45" dirty="0">
                <a:latin typeface="Georgia"/>
                <a:cs typeface="Georgia"/>
              </a:rPr>
              <a:t>Literal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string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45" dirty="0">
                <a:latin typeface="Georgia"/>
                <a:cs typeface="Georgia"/>
              </a:rPr>
              <a:t>values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are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differentiated 	</a:t>
            </a:r>
            <a:r>
              <a:rPr sz="1300" spc="-65" dirty="0">
                <a:latin typeface="Georgia"/>
                <a:cs typeface="Georgia"/>
              </a:rPr>
              <a:t>from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55" dirty="0">
                <a:latin typeface="Georgia"/>
                <a:cs typeface="Georgia"/>
              </a:rPr>
              <a:t>identifiers</a:t>
            </a:r>
            <a:r>
              <a:rPr sz="1300" spc="-25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by</a:t>
            </a:r>
            <a:r>
              <a:rPr sz="1300" spc="-20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using</a:t>
            </a:r>
            <a:r>
              <a:rPr sz="1300" spc="-20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quotation 	</a:t>
            </a:r>
            <a:r>
              <a:rPr sz="1300" spc="-85" dirty="0">
                <a:latin typeface="Georgia"/>
                <a:cs typeface="Georgia"/>
              </a:rPr>
              <a:t>marks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(either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40" dirty="0">
                <a:latin typeface="Georgia"/>
                <a:cs typeface="Georgia"/>
              </a:rPr>
              <a:t>single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or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double).</a:t>
            </a:r>
            <a:endParaRPr sz="1300" dirty="0">
              <a:latin typeface="Georgia"/>
              <a:cs typeface="Georgia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F67A052B-B16A-73B2-8A44-4C7745ACB1B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0163" y="1213985"/>
            <a:ext cx="1586345" cy="17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54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14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String Methods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2545A8A7-157C-932C-6CEE-CA7AA06F0DF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333" y="1349554"/>
            <a:ext cx="4718216" cy="176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40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15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Mutability vs Immutability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C1ECADBE-80C4-85A6-DEC8-3591F7B21F0F}"/>
              </a:ext>
            </a:extLst>
          </p:cNvPr>
          <p:cNvSpPr txBox="1"/>
          <p:nvPr/>
        </p:nvSpPr>
        <p:spPr>
          <a:xfrm>
            <a:off x="492990" y="961597"/>
            <a:ext cx="4966970" cy="1699047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5080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spc="90" dirty="0">
                <a:latin typeface="Georgia"/>
                <a:cs typeface="Georgia"/>
              </a:rPr>
              <a:t>A</a:t>
            </a:r>
            <a:r>
              <a:rPr sz="1500" spc="-95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major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difference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between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lists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110" dirty="0">
                <a:latin typeface="Georgia"/>
                <a:cs typeface="Georgia"/>
              </a:rPr>
              <a:t>and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strings</a:t>
            </a:r>
            <a:r>
              <a:rPr sz="1500" dirty="0">
                <a:latin typeface="Georgia"/>
                <a:cs typeface="Georgia"/>
              </a:rPr>
              <a:t> is </a:t>
            </a:r>
            <a:r>
              <a:rPr sz="1500" spc="-105" dirty="0">
                <a:latin typeface="Georgia"/>
                <a:cs typeface="Georgia"/>
              </a:rPr>
              <a:t>that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lists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can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be 	</a:t>
            </a:r>
            <a:r>
              <a:rPr sz="1500" spc="-55" dirty="0">
                <a:latin typeface="Georgia"/>
                <a:cs typeface="Georgia"/>
              </a:rPr>
              <a:t>modified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30" dirty="0">
                <a:latin typeface="Georgia"/>
                <a:cs typeface="Georgia"/>
              </a:rPr>
              <a:t>while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strings</a:t>
            </a:r>
            <a:r>
              <a:rPr sz="1500" spc="-10" dirty="0">
                <a:latin typeface="Georgia"/>
                <a:cs typeface="Georgia"/>
              </a:rPr>
              <a:t> cannot.</a:t>
            </a:r>
            <a:endParaRPr sz="1500" dirty="0">
              <a:latin typeface="Georgia"/>
              <a:cs typeface="Georgia"/>
            </a:endParaRPr>
          </a:p>
          <a:p>
            <a:pPr marL="114934" indent="-102870">
              <a:spcBef>
                <a:spcPts val="350"/>
              </a:spcBef>
              <a:buChar char="•"/>
              <a:tabLst>
                <a:tab pos="115570" algn="l"/>
              </a:tabLst>
            </a:pPr>
            <a:r>
              <a:rPr sz="1500" spc="-30" dirty="0">
                <a:latin typeface="Georgia"/>
                <a:cs typeface="Georgia"/>
              </a:rPr>
              <a:t>This</a:t>
            </a:r>
            <a:r>
              <a:rPr sz="1500" spc="-5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is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referred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as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mutability.</a:t>
            </a:r>
            <a:endParaRPr sz="1500" dirty="0">
              <a:latin typeface="Georgia"/>
              <a:cs typeface="Georgia"/>
            </a:endParaRPr>
          </a:p>
          <a:p>
            <a:pPr marL="114934" indent="-102870">
              <a:spcBef>
                <a:spcPts val="380"/>
              </a:spcBef>
              <a:buChar char="•"/>
              <a:tabLst>
                <a:tab pos="115570" algn="l"/>
              </a:tabLst>
            </a:pPr>
            <a:r>
              <a:rPr sz="1500" spc="-30" dirty="0">
                <a:latin typeface="Georgia"/>
                <a:cs typeface="Georgia"/>
              </a:rPr>
              <a:t>Lists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are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b="1" dirty="0">
                <a:latin typeface="Times"/>
                <a:cs typeface="Times"/>
              </a:rPr>
              <a:t>mutable</a:t>
            </a:r>
            <a:r>
              <a:rPr sz="1500" dirty="0">
                <a:latin typeface="Georgia"/>
                <a:cs typeface="Georgia"/>
              </a:rPr>
              <a:t>;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strings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are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b="1" spc="-10" dirty="0">
                <a:latin typeface="Times"/>
                <a:cs typeface="Times"/>
              </a:rPr>
              <a:t>immutable</a:t>
            </a:r>
            <a:r>
              <a:rPr sz="1500" spc="-10" dirty="0">
                <a:latin typeface="Georgia"/>
                <a:cs typeface="Georgia"/>
              </a:rPr>
              <a:t>.</a:t>
            </a:r>
            <a:endParaRPr sz="1500" dirty="0">
              <a:latin typeface="Georgia"/>
              <a:cs typeface="Georgia"/>
            </a:endParaRPr>
          </a:p>
          <a:p>
            <a:pPr marL="368933" marR="55880" lvl="1" indent="-107313">
              <a:lnSpc>
                <a:spcPts val="1360"/>
              </a:lnSpc>
              <a:spcBef>
                <a:spcPts val="305"/>
              </a:spcBef>
              <a:buChar char="•"/>
              <a:tabLst>
                <a:tab pos="386713" algn="l"/>
              </a:tabLst>
            </a:pPr>
            <a:r>
              <a:rPr sz="1300" spc="-65" dirty="0">
                <a:latin typeface="Georgia"/>
                <a:cs typeface="Georgia"/>
              </a:rPr>
              <a:t>For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55" dirty="0">
                <a:latin typeface="Georgia"/>
                <a:cs typeface="Georgia"/>
              </a:rPr>
              <a:t>example,</a:t>
            </a:r>
            <a:r>
              <a:rPr sz="1300" spc="-25" dirty="0">
                <a:latin typeface="Georgia"/>
                <a:cs typeface="Georgia"/>
              </a:rPr>
              <a:t> </a:t>
            </a:r>
            <a:r>
              <a:rPr sz="1300" spc="-20" dirty="0">
                <a:latin typeface="Georgia"/>
                <a:cs typeface="Georgia"/>
              </a:rPr>
              <a:t>you</a:t>
            </a:r>
            <a:r>
              <a:rPr sz="1300" spc="-60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can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change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105" dirty="0">
                <a:latin typeface="Georgia"/>
                <a:cs typeface="Georgia"/>
              </a:rPr>
              <a:t>an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item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in</a:t>
            </a:r>
            <a:r>
              <a:rPr sz="1300" spc="-25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a</a:t>
            </a:r>
            <a:r>
              <a:rPr sz="1300" spc="-20" dirty="0">
                <a:latin typeface="Georgia"/>
                <a:cs typeface="Georgia"/>
              </a:rPr>
              <a:t> </a:t>
            </a:r>
            <a:r>
              <a:rPr sz="1300" spc="-30" dirty="0">
                <a:latin typeface="Georgia"/>
                <a:cs typeface="Georgia"/>
              </a:rPr>
              <a:t>list</a:t>
            </a:r>
            <a:r>
              <a:rPr sz="1300" spc="-2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by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using</a:t>
            </a:r>
            <a:r>
              <a:rPr sz="1300" spc="-20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indexing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25" dirty="0">
                <a:latin typeface="Georgia"/>
                <a:cs typeface="Georgia"/>
              </a:rPr>
              <a:t>and 	</a:t>
            </a:r>
            <a:r>
              <a:rPr sz="1300" spc="-10" dirty="0">
                <a:latin typeface="Georgia"/>
                <a:cs typeface="Georgia"/>
              </a:rPr>
              <a:t>assignment.</a:t>
            </a:r>
            <a:endParaRPr sz="1300" dirty="0">
              <a:latin typeface="Georgia"/>
              <a:cs typeface="Georgia"/>
            </a:endParaRPr>
          </a:p>
          <a:p>
            <a:pPr marL="114934" indent="-102870">
              <a:spcBef>
                <a:spcPts val="359"/>
              </a:spcBef>
              <a:buChar char="•"/>
              <a:tabLst>
                <a:tab pos="115570" algn="l"/>
              </a:tabLst>
            </a:pPr>
            <a:r>
              <a:rPr sz="1500" spc="-75" dirty="0">
                <a:latin typeface="Georgia"/>
                <a:cs typeface="Georgia"/>
              </a:rPr>
              <a:t>With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string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that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change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is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90" dirty="0">
                <a:latin typeface="Georgia"/>
                <a:cs typeface="Georgia"/>
              </a:rPr>
              <a:t>not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allowed.</a:t>
            </a:r>
            <a:endParaRPr sz="15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57085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16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Working With Tuples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F6845479-F3A0-A774-0AC5-4C42AE432606}"/>
              </a:ext>
            </a:extLst>
          </p:cNvPr>
          <p:cNvSpPr txBox="1"/>
          <p:nvPr/>
        </p:nvSpPr>
        <p:spPr>
          <a:xfrm>
            <a:off x="529577" y="1064341"/>
            <a:ext cx="5630545" cy="171323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785490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spc="-65" dirty="0">
                <a:latin typeface="Georgia"/>
                <a:cs typeface="Georgia"/>
              </a:rPr>
              <a:t>Tuples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are</a:t>
            </a:r>
            <a:r>
              <a:rPr sz="1500" spc="-10" dirty="0">
                <a:latin typeface="Georgia"/>
                <a:cs typeface="Georgia"/>
              </a:rPr>
              <a:t> very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similar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lists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in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that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they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are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heterogeneous 	</a:t>
            </a:r>
            <a:r>
              <a:rPr sz="1500" spc="-65" dirty="0">
                <a:latin typeface="Georgia"/>
                <a:cs typeface="Georgia"/>
              </a:rPr>
              <a:t>sequences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data.</a:t>
            </a:r>
            <a:endParaRPr sz="1500" dirty="0">
              <a:latin typeface="Georgia"/>
              <a:cs typeface="Georgia"/>
            </a:endParaRPr>
          </a:p>
          <a:p>
            <a:pPr marL="368297" lvl="1" indent="-107313">
              <a:spcBef>
                <a:spcPts val="60"/>
              </a:spcBef>
              <a:buChar char="•"/>
              <a:tabLst>
                <a:tab pos="368933" algn="l"/>
              </a:tabLst>
            </a:pPr>
            <a:r>
              <a:rPr sz="1300" spc="-45" dirty="0">
                <a:latin typeface="Georgia"/>
                <a:cs typeface="Georgia"/>
              </a:rPr>
              <a:t>The</a:t>
            </a:r>
            <a:r>
              <a:rPr sz="1300" spc="-35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difference</a:t>
            </a:r>
            <a:r>
              <a:rPr sz="1300" spc="-3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is</a:t>
            </a:r>
            <a:r>
              <a:rPr sz="1300" spc="-80" dirty="0">
                <a:latin typeface="Georgia"/>
                <a:cs typeface="Georgia"/>
              </a:rPr>
              <a:t> </a:t>
            </a:r>
            <a:r>
              <a:rPr sz="1300" spc="-90" dirty="0">
                <a:latin typeface="Georgia"/>
                <a:cs typeface="Georgia"/>
              </a:rPr>
              <a:t>that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a</a:t>
            </a:r>
            <a:r>
              <a:rPr sz="1300" spc="-55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tuple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is</a:t>
            </a:r>
            <a:r>
              <a:rPr sz="1300" spc="-30" dirty="0">
                <a:latin typeface="Georgia"/>
                <a:cs typeface="Georgia"/>
              </a:rPr>
              <a:t> </a:t>
            </a:r>
            <a:r>
              <a:rPr sz="1300" b="1" dirty="0">
                <a:latin typeface="Times"/>
                <a:cs typeface="Times"/>
              </a:rPr>
              <a:t>immutable</a:t>
            </a:r>
            <a:r>
              <a:rPr sz="1300" dirty="0">
                <a:latin typeface="Georgia"/>
                <a:cs typeface="Georgia"/>
              </a:rPr>
              <a:t>,</a:t>
            </a:r>
            <a:r>
              <a:rPr sz="1300" spc="-30" dirty="0">
                <a:latin typeface="Georgia"/>
                <a:cs typeface="Georgia"/>
              </a:rPr>
              <a:t> </a:t>
            </a:r>
            <a:r>
              <a:rPr sz="1300" spc="-20" dirty="0">
                <a:latin typeface="Georgia"/>
                <a:cs typeface="Georgia"/>
              </a:rPr>
              <a:t>like</a:t>
            </a:r>
            <a:r>
              <a:rPr sz="1300" spc="-35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a</a:t>
            </a:r>
            <a:r>
              <a:rPr sz="1300" spc="-30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string.</a:t>
            </a:r>
            <a:endParaRPr sz="1300" dirty="0">
              <a:latin typeface="Georgia"/>
              <a:cs typeface="Georgia"/>
            </a:endParaRPr>
          </a:p>
          <a:p>
            <a:pPr marL="368297" lvl="1" indent="-107313">
              <a:spcBef>
                <a:spcPts val="75"/>
              </a:spcBef>
              <a:buChar char="•"/>
              <a:tabLst>
                <a:tab pos="368933" algn="l"/>
              </a:tabLst>
            </a:pPr>
            <a:r>
              <a:rPr sz="1300" spc="65" dirty="0">
                <a:latin typeface="Georgia"/>
                <a:cs typeface="Georgia"/>
              </a:rPr>
              <a:t>A</a:t>
            </a:r>
            <a:r>
              <a:rPr sz="1300" spc="-75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tuple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cannot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35" dirty="0">
                <a:latin typeface="Georgia"/>
                <a:cs typeface="Georgia"/>
              </a:rPr>
              <a:t>be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changed.</a:t>
            </a:r>
            <a:endParaRPr sz="1300" dirty="0">
              <a:latin typeface="Georgia"/>
              <a:cs typeface="Georgia"/>
            </a:endParaRPr>
          </a:p>
          <a:p>
            <a:pPr marL="114934" indent="-102870">
              <a:spcBef>
                <a:spcPts val="365"/>
              </a:spcBef>
              <a:buChar char="•"/>
              <a:tabLst>
                <a:tab pos="115570" algn="l"/>
              </a:tabLst>
            </a:pPr>
            <a:r>
              <a:rPr sz="1500" spc="-65" dirty="0">
                <a:latin typeface="Georgia"/>
                <a:cs typeface="Georgia"/>
              </a:rPr>
              <a:t>Tuples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are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written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as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90" dirty="0">
                <a:latin typeface="Georgia"/>
                <a:cs typeface="Georgia"/>
              </a:rPr>
              <a:t>comma-</a:t>
            </a:r>
            <a:r>
              <a:rPr sz="1500" spc="-65" dirty="0">
                <a:latin typeface="Georgia"/>
                <a:cs typeface="Georgia"/>
              </a:rPr>
              <a:t>delimited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values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enclosed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in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parentheses.</a:t>
            </a:r>
            <a:endParaRPr sz="1500" dirty="0">
              <a:latin typeface="Georgia"/>
              <a:cs typeface="Georgia"/>
            </a:endParaRPr>
          </a:p>
          <a:p>
            <a:pPr marL="114934" indent="-102870">
              <a:spcBef>
                <a:spcPts val="384"/>
              </a:spcBef>
              <a:buChar char="•"/>
              <a:tabLst>
                <a:tab pos="115570" algn="l"/>
              </a:tabLst>
            </a:pPr>
            <a:r>
              <a:rPr sz="1500" dirty="0">
                <a:latin typeface="Georgia"/>
                <a:cs typeface="Georgia"/>
              </a:rPr>
              <a:t>As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sequences,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they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can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use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any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operation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that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list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can</a:t>
            </a:r>
            <a:endParaRPr sz="1500" dirty="0">
              <a:latin typeface="Georgia"/>
              <a:cs typeface="Georgia"/>
            </a:endParaRPr>
          </a:p>
          <a:p>
            <a:pPr marL="114934" indent="-102870">
              <a:spcBef>
                <a:spcPts val="380"/>
              </a:spcBef>
              <a:buChar char="•"/>
              <a:tabLst>
                <a:tab pos="115570" algn="l"/>
              </a:tabLst>
            </a:pPr>
            <a:r>
              <a:rPr sz="1500" spc="-60" dirty="0">
                <a:latin typeface="Georgia"/>
                <a:cs typeface="Georgia"/>
              </a:rPr>
              <a:t>However,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if</a:t>
            </a:r>
            <a:r>
              <a:rPr sz="1500" spc="-8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you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try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change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an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item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in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tuple,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you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will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get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an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error.</a:t>
            </a:r>
            <a:endParaRPr sz="15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921597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17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Working With Sets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F758162F-2EDF-33FA-3F96-472F238C8CBB}"/>
              </a:ext>
            </a:extLst>
          </p:cNvPr>
          <p:cNvSpPr txBox="1"/>
          <p:nvPr/>
        </p:nvSpPr>
        <p:spPr>
          <a:xfrm>
            <a:off x="319809" y="1359497"/>
            <a:ext cx="3253104" cy="212852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5080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spc="90" dirty="0">
                <a:latin typeface="Georgia"/>
                <a:cs typeface="Georgia"/>
              </a:rPr>
              <a:t>A</a:t>
            </a:r>
            <a:r>
              <a:rPr sz="1500" spc="-95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set</a:t>
            </a:r>
            <a:r>
              <a:rPr sz="1500" dirty="0">
                <a:latin typeface="Georgia"/>
                <a:cs typeface="Georgia"/>
              </a:rPr>
              <a:t> is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an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unordered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collection</a:t>
            </a:r>
            <a:r>
              <a:rPr sz="1500" dirty="0">
                <a:latin typeface="Georgia"/>
                <a:cs typeface="Georgia"/>
              </a:rPr>
              <a:t> of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zero 	</a:t>
            </a:r>
            <a:r>
              <a:rPr sz="1500" spc="-50" dirty="0">
                <a:latin typeface="Georgia"/>
                <a:cs typeface="Georgia"/>
              </a:rPr>
              <a:t>or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more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immutable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Python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data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objects.</a:t>
            </a:r>
            <a:endParaRPr sz="1500" dirty="0">
              <a:latin typeface="Georgia"/>
              <a:cs typeface="Georgia"/>
            </a:endParaRPr>
          </a:p>
          <a:p>
            <a:pPr marL="115570" marR="306703" indent="-103504">
              <a:lnSpc>
                <a:spcPts val="1639"/>
              </a:lnSpc>
              <a:spcBef>
                <a:spcPts val="535"/>
              </a:spcBef>
              <a:buChar char="•"/>
              <a:tabLst>
                <a:tab pos="137159" algn="l"/>
              </a:tabLst>
            </a:pPr>
            <a:r>
              <a:rPr sz="1500" spc="-40" dirty="0">
                <a:latin typeface="Georgia"/>
                <a:cs typeface="Georgia"/>
              </a:rPr>
              <a:t>Sets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b="1" dirty="0">
                <a:latin typeface="Times"/>
                <a:cs typeface="Times"/>
              </a:rPr>
              <a:t>do</a:t>
            </a:r>
            <a:r>
              <a:rPr sz="1500" b="1" spc="-10" dirty="0">
                <a:latin typeface="Times"/>
                <a:cs typeface="Times"/>
              </a:rPr>
              <a:t> </a:t>
            </a:r>
            <a:r>
              <a:rPr sz="1500" b="1" dirty="0">
                <a:latin typeface="Times"/>
                <a:cs typeface="Times"/>
              </a:rPr>
              <a:t>not</a:t>
            </a:r>
            <a:r>
              <a:rPr sz="1500" b="1" spc="-10" dirty="0">
                <a:latin typeface="Times"/>
                <a:cs typeface="Times"/>
              </a:rPr>
              <a:t> </a:t>
            </a:r>
            <a:r>
              <a:rPr sz="1500" spc="-20" dirty="0">
                <a:latin typeface="Georgia"/>
                <a:cs typeface="Georgia"/>
              </a:rPr>
              <a:t>allow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duplicates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110" dirty="0">
                <a:latin typeface="Georgia"/>
                <a:cs typeface="Georgia"/>
              </a:rPr>
              <a:t>and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are 	</a:t>
            </a:r>
            <a:r>
              <a:rPr sz="1500" spc="-75" dirty="0">
                <a:latin typeface="Georgia"/>
                <a:cs typeface="Georgia"/>
              </a:rPr>
              <a:t>written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as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90" dirty="0">
                <a:latin typeface="Georgia"/>
                <a:cs typeface="Georgia"/>
              </a:rPr>
              <a:t>comma-</a:t>
            </a:r>
            <a:r>
              <a:rPr sz="1500" spc="-65" dirty="0">
                <a:latin typeface="Georgia"/>
                <a:cs typeface="Georgia"/>
              </a:rPr>
              <a:t>delimited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values 	</a:t>
            </a:r>
            <a:r>
              <a:rPr sz="1500" spc="-55" dirty="0">
                <a:latin typeface="Georgia"/>
                <a:cs typeface="Georgia"/>
              </a:rPr>
              <a:t>enclosed</a:t>
            </a:r>
            <a:r>
              <a:rPr sz="1500" spc="-40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in</a:t>
            </a:r>
            <a:r>
              <a:rPr sz="1500" spc="-40" dirty="0">
                <a:latin typeface="Georgia"/>
                <a:cs typeface="Georgia"/>
              </a:rPr>
              <a:t> </a:t>
            </a:r>
            <a:r>
              <a:rPr sz="1500" spc="-30" dirty="0">
                <a:latin typeface="Georgia"/>
                <a:cs typeface="Georgia"/>
              </a:rPr>
              <a:t>curly</a:t>
            </a:r>
            <a:r>
              <a:rPr sz="1500" spc="-4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braces.</a:t>
            </a:r>
            <a:endParaRPr sz="1500" dirty="0">
              <a:latin typeface="Georgia"/>
              <a:cs typeface="Georgia"/>
            </a:endParaRPr>
          </a:p>
          <a:p>
            <a:pPr marL="114934" indent="-102870">
              <a:spcBef>
                <a:spcPts val="350"/>
              </a:spcBef>
              <a:buChar char="•"/>
              <a:tabLst>
                <a:tab pos="115570" algn="l"/>
              </a:tabLst>
            </a:pPr>
            <a:r>
              <a:rPr sz="1500" spc="-35" dirty="0">
                <a:latin typeface="Georgia"/>
                <a:cs typeface="Georgia"/>
              </a:rPr>
              <a:t>The</a:t>
            </a:r>
            <a:r>
              <a:rPr sz="1500" spc="-50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empty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set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is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represented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by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set().</a:t>
            </a:r>
            <a:endParaRPr sz="1500" dirty="0">
              <a:latin typeface="Georgia"/>
              <a:cs typeface="Georgia"/>
            </a:endParaRPr>
          </a:p>
          <a:p>
            <a:pPr marL="115570" marR="21590" indent="-103504">
              <a:lnSpc>
                <a:spcPts val="1639"/>
              </a:lnSpc>
              <a:spcBef>
                <a:spcPts val="570"/>
              </a:spcBef>
              <a:buChar char="•"/>
              <a:tabLst>
                <a:tab pos="137159" algn="l"/>
              </a:tabLst>
            </a:pPr>
            <a:r>
              <a:rPr sz="1500" spc="-35" dirty="0">
                <a:latin typeface="Georgia"/>
                <a:cs typeface="Georgia"/>
              </a:rPr>
              <a:t>Sets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are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heterogeneous,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110" dirty="0">
                <a:latin typeface="Georgia"/>
                <a:cs typeface="Georgia"/>
              </a:rPr>
              <a:t>and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the 	</a:t>
            </a:r>
            <a:r>
              <a:rPr sz="1500" spc="-40" dirty="0">
                <a:latin typeface="Georgia"/>
                <a:cs typeface="Georgia"/>
              </a:rPr>
              <a:t>collection</a:t>
            </a:r>
            <a:r>
              <a:rPr sz="1500" spc="-5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can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be</a:t>
            </a:r>
            <a:r>
              <a:rPr sz="1500" spc="-40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assigned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45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variable, 	</a:t>
            </a:r>
            <a:r>
              <a:rPr sz="1500" spc="-45" dirty="0">
                <a:latin typeface="Georgia"/>
                <a:cs typeface="Georgia"/>
              </a:rPr>
              <a:t>as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shown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on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right</a:t>
            </a:r>
            <a:endParaRPr sz="1500" dirty="0">
              <a:latin typeface="Georgia"/>
              <a:cs typeface="Georgia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10F881F7-259E-41F6-5F3B-31173BA2BE6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99106" y="1530857"/>
            <a:ext cx="2560130" cy="107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18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Set Operations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29A92C4E-F006-A3D6-9820-61700B91CFE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3510" y="1286860"/>
            <a:ext cx="5394599" cy="13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42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19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Set Methods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AAB5A564-6A32-7140-24AC-6A231DBCE25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821" y="1028811"/>
            <a:ext cx="4492990" cy="176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60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2">
            <a:extLst>
              <a:ext uri="{FF2B5EF4-FFF2-40B4-BE49-F238E27FC236}">
                <a16:creationId xmlns:a16="http://schemas.microsoft.com/office/drawing/2014/main" id="{EC655F6F-D71F-0999-0A35-197409F427C2}"/>
              </a:ext>
            </a:extLst>
          </p:cNvPr>
          <p:cNvSpPr txBox="1">
            <a:spLocks/>
          </p:cNvSpPr>
          <p:nvPr/>
        </p:nvSpPr>
        <p:spPr>
          <a:xfrm>
            <a:off x="6359384" y="61654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2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FD7E8194-2D75-90DB-23C0-4FE0BB8E62A1}"/>
              </a:ext>
            </a:extLst>
          </p:cNvPr>
          <p:cNvSpPr txBox="1"/>
          <p:nvPr/>
        </p:nvSpPr>
        <p:spPr>
          <a:xfrm>
            <a:off x="6205899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973F1E-653C-A569-0622-DE7009B3416A}"/>
              </a:ext>
            </a:extLst>
          </p:cNvPr>
          <p:cNvGrpSpPr/>
          <p:nvPr/>
        </p:nvGrpSpPr>
        <p:grpSpPr>
          <a:xfrm>
            <a:off x="284205" y="263692"/>
            <a:ext cx="740719" cy="744039"/>
            <a:chOff x="14167" y="0"/>
            <a:chExt cx="6321665" cy="6350000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5A920D7E-E485-FDFE-E76F-62C3393D6DA9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7" name="TextBox 14">
            <a:extLst>
              <a:ext uri="{FF2B5EF4-FFF2-40B4-BE49-F238E27FC236}">
                <a16:creationId xmlns:a16="http://schemas.microsoft.com/office/drawing/2014/main" id="{C2655E14-1EDA-9D8C-5BE6-71CB979A6CE2}"/>
              </a:ext>
            </a:extLst>
          </p:cNvPr>
          <p:cNvSpPr txBox="1"/>
          <p:nvPr/>
        </p:nvSpPr>
        <p:spPr>
          <a:xfrm>
            <a:off x="554517" y="343076"/>
            <a:ext cx="5992394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2940" b="1">
                <a:solidFill>
                  <a:srgbClr val="414BA4"/>
                </a:solidFill>
                <a:latin typeface="Athiti"/>
                <a:cs typeface="Athiti"/>
              </a:rPr>
              <a:t>สิ่งที่ต้องจัดเตรียม และความรู้พื้นฐาน</a:t>
            </a:r>
            <a:r>
              <a:rPr lang="en-US" sz="2940" b="1">
                <a:solidFill>
                  <a:srgbClr val="414BA4"/>
                </a:solidFill>
                <a:latin typeface="Athiti"/>
                <a:cs typeface="Athiti"/>
              </a:rPr>
              <a:t> </a:t>
            </a:r>
          </a:p>
        </p:txBody>
      </p:sp>
      <p:sp>
        <p:nvSpPr>
          <p:cNvPr id="9" name="AutoShape 22">
            <a:extLst>
              <a:ext uri="{FF2B5EF4-FFF2-40B4-BE49-F238E27FC236}">
                <a16:creationId xmlns:a16="http://schemas.microsoft.com/office/drawing/2014/main" id="{CC7BE17B-AEA9-566E-42D9-EC600682BD9A}"/>
              </a:ext>
            </a:extLst>
          </p:cNvPr>
          <p:cNvSpPr/>
          <p:nvPr/>
        </p:nvSpPr>
        <p:spPr>
          <a:xfrm rot="7891" flipV="1">
            <a:off x="258802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16509-7462-1E52-C6AF-3A401ED5C01E}"/>
              </a:ext>
            </a:extLst>
          </p:cNvPr>
          <p:cNvSpPr txBox="1"/>
          <p:nvPr/>
        </p:nvSpPr>
        <p:spPr>
          <a:xfrm>
            <a:off x="654565" y="1195854"/>
            <a:ext cx="5226273" cy="1690656"/>
          </a:xfrm>
          <a:prstGeom prst="rect">
            <a:avLst/>
          </a:prstGeom>
          <a:noFill/>
        </p:spPr>
        <p:txBody>
          <a:bodyPr wrap="square" lIns="49784" tIns="24892" rIns="49784" bIns="24892" rtlCol="0" anchor="t">
            <a:spAutoFit/>
          </a:bodyPr>
          <a:lstStyle/>
          <a:p>
            <a:pPr marL="248900" indent="-248900" algn="thaiDist">
              <a:buFont typeface="Arial"/>
              <a:buChar char="•"/>
            </a:pPr>
            <a:r>
              <a:rPr lang="th-TH" sz="1524" dirty="0">
                <a:solidFill>
                  <a:srgbClr val="414BA4"/>
                </a:solidFill>
                <a:latin typeface="Athiti"/>
                <a:cs typeface="Athiti"/>
              </a:rPr>
              <a:t>คอมพิวเตอร์</a:t>
            </a:r>
            <a:r>
              <a:rPr lang="en-US" sz="1524" dirty="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th-TH" sz="1524" dirty="0">
                <a:solidFill>
                  <a:srgbClr val="414BA4"/>
                </a:solidFill>
                <a:latin typeface="Athiti"/>
                <a:cs typeface="Athiti"/>
              </a:rPr>
              <a:t>หรือ</a:t>
            </a:r>
            <a:r>
              <a:rPr lang="en-US" sz="1524" dirty="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th-TH" sz="1524" dirty="0" err="1">
                <a:solidFill>
                  <a:srgbClr val="414BA4"/>
                </a:solidFill>
                <a:latin typeface="Athiti"/>
                <a:cs typeface="Athiti"/>
              </a:rPr>
              <a:t>แล็ปท็</a:t>
            </a:r>
            <a:r>
              <a:rPr lang="th-TH" sz="1524" dirty="0">
                <a:solidFill>
                  <a:srgbClr val="414BA4"/>
                </a:solidFill>
                <a:latin typeface="Athiti"/>
                <a:cs typeface="Athiti"/>
              </a:rPr>
              <a:t>อป</a:t>
            </a:r>
            <a:r>
              <a:rPr lang="en-US" sz="1524" dirty="0">
                <a:solidFill>
                  <a:srgbClr val="414BA4"/>
                </a:solidFill>
                <a:latin typeface="Athiti"/>
                <a:cs typeface="Athiti"/>
              </a:rPr>
              <a:t> 1 </a:t>
            </a:r>
            <a:r>
              <a:rPr lang="th-TH" sz="1524" dirty="0">
                <a:solidFill>
                  <a:srgbClr val="414BA4"/>
                </a:solidFill>
                <a:latin typeface="Athiti"/>
                <a:cs typeface="Athiti"/>
              </a:rPr>
              <a:t>เครื่อง</a:t>
            </a:r>
            <a:endParaRPr lang="en-US" sz="1524" dirty="0">
              <a:solidFill>
                <a:srgbClr val="414BA4"/>
              </a:solidFill>
              <a:latin typeface="Athiti"/>
              <a:cs typeface="Athiti"/>
            </a:endParaRPr>
          </a:p>
          <a:p>
            <a:pPr marL="248900" indent="-248900" algn="thaiDist">
              <a:buFont typeface="Arial"/>
              <a:buChar char="•"/>
            </a:pPr>
            <a:r>
              <a:rPr lang="th-TH" sz="1524" dirty="0">
                <a:solidFill>
                  <a:srgbClr val="414BA4"/>
                </a:solidFill>
                <a:latin typeface="Athiti"/>
                <a:cs typeface="Athiti"/>
              </a:rPr>
              <a:t>ผู้เข้าร่วมอบรมจะต้องติดตั้งโปรแกรม</a:t>
            </a:r>
            <a:endParaRPr lang="en-US" sz="1524" dirty="0">
              <a:solidFill>
                <a:srgbClr val="414BA4"/>
              </a:solidFill>
              <a:latin typeface="Athiti"/>
              <a:cs typeface="Athiti"/>
            </a:endParaRPr>
          </a:p>
          <a:p>
            <a:pPr marL="248900" indent="-248900" algn="thaiDist">
              <a:buFont typeface="Arial"/>
              <a:buChar char="•"/>
            </a:pPr>
            <a:r>
              <a:rPr lang="th-TH" sz="1524" dirty="0">
                <a:solidFill>
                  <a:srgbClr val="414BA4"/>
                </a:solidFill>
                <a:latin typeface="Athiti"/>
                <a:cs typeface="Athiti"/>
              </a:rPr>
              <a:t>ผู้เข้าร่วมอบรมต้องมีความรู้พื้นฐานการเขียนโปรแกรมภาษา </a:t>
            </a:r>
            <a:r>
              <a:rPr lang="en-US" sz="1524" dirty="0">
                <a:solidFill>
                  <a:srgbClr val="414BA4"/>
                </a:solidFill>
                <a:latin typeface="Athiti"/>
                <a:cs typeface="Athiti"/>
              </a:rPr>
              <a:t>Python </a:t>
            </a:r>
            <a:r>
              <a:rPr lang="th-TH" sz="1524" dirty="0">
                <a:solidFill>
                  <a:srgbClr val="414BA4"/>
                </a:solidFill>
                <a:latin typeface="Athiti"/>
                <a:cs typeface="Athiti"/>
              </a:rPr>
              <a:t>และ </a:t>
            </a:r>
            <a:r>
              <a:rPr lang="en-US" sz="1524" dirty="0">
                <a:solidFill>
                  <a:srgbClr val="414BA4"/>
                </a:solidFill>
                <a:latin typeface="Athiti"/>
                <a:cs typeface="Athiti"/>
              </a:rPr>
              <a:t>SQL</a:t>
            </a:r>
          </a:p>
          <a:p>
            <a:pPr marL="248900" indent="-248900" algn="thaiDist">
              <a:buFont typeface="Arial"/>
              <a:buChar char="•"/>
            </a:pPr>
            <a:r>
              <a:rPr lang="th-TH" sz="1524" dirty="0">
                <a:solidFill>
                  <a:srgbClr val="414BA4"/>
                </a:solidFill>
                <a:latin typeface="Athiti"/>
                <a:cs typeface="Athiti"/>
              </a:rPr>
              <a:t>ผู้เข้าร่วมอบรมต้องมี</a:t>
            </a:r>
            <a:r>
              <a:rPr lang="en-US" sz="1524" dirty="0" err="1">
                <a:solidFill>
                  <a:srgbClr val="414BA4"/>
                </a:solidFill>
                <a:latin typeface="Athiti"/>
                <a:cs typeface="Athiti"/>
              </a:rPr>
              <a:t>ความรู้</a:t>
            </a:r>
            <a:r>
              <a:rPr lang="th-TH" sz="1524" dirty="0">
                <a:solidFill>
                  <a:srgbClr val="414BA4"/>
                </a:solidFill>
                <a:latin typeface="Athiti"/>
                <a:cs typeface="Athiti"/>
              </a:rPr>
              <a:t>ขั้นพื้นฐานเกี่ยวกับ </a:t>
            </a:r>
            <a:r>
              <a:rPr lang="en-US" sz="1524" dirty="0">
                <a:solidFill>
                  <a:srgbClr val="414BA4"/>
                </a:solidFill>
                <a:latin typeface="Athiti"/>
                <a:cs typeface="Athiti"/>
              </a:rPr>
              <a:t>Database</a:t>
            </a:r>
            <a:r>
              <a:rPr lang="th-TH" sz="1524" dirty="0">
                <a:solidFill>
                  <a:srgbClr val="414BA4"/>
                </a:solidFill>
                <a:latin typeface="Athiti"/>
                <a:cs typeface="Athiti"/>
              </a:rPr>
              <a:t> และเขียนคำสั่ง </a:t>
            </a:r>
            <a:r>
              <a:rPr lang="en-US" sz="1524" dirty="0">
                <a:solidFill>
                  <a:srgbClr val="414BA4"/>
                </a:solidFill>
                <a:latin typeface="Athiti"/>
                <a:cs typeface="Athiti"/>
              </a:rPr>
              <a:t>Command Line</a:t>
            </a:r>
            <a:r>
              <a:rPr lang="th-TH" sz="1524" dirty="0">
                <a:solidFill>
                  <a:srgbClr val="414BA4"/>
                </a:solidFill>
                <a:latin typeface="Athiti"/>
                <a:cs typeface="Athiti"/>
              </a:rPr>
              <a:t> ได้</a:t>
            </a:r>
            <a:endParaRPr lang="en-US" sz="1524" dirty="0">
              <a:solidFill>
                <a:srgbClr val="414BA4"/>
              </a:solidFill>
              <a:latin typeface="Athiti"/>
              <a:cs typeface="Athiti"/>
            </a:endParaRPr>
          </a:p>
          <a:p>
            <a:pPr marL="248900" indent="-248900">
              <a:lnSpc>
                <a:spcPts val="1905"/>
              </a:lnSpc>
              <a:buFont typeface="Arial" panose="020B0604020202020204" pitchFamily="34" charset="0"/>
              <a:buChar char="•"/>
            </a:pPr>
            <a:endParaRPr lang="en-US" sz="1307" dirty="0">
              <a:solidFill>
                <a:srgbClr val="414BA4"/>
              </a:solidFill>
              <a:latin typeface="Athiti"/>
              <a:cs typeface="Athiti"/>
            </a:endParaRPr>
          </a:p>
        </p:txBody>
      </p:sp>
    </p:spTree>
    <p:extLst>
      <p:ext uri="{BB962C8B-B14F-4D97-AF65-F5344CB8AC3E}">
        <p14:creationId xmlns:p14="http://schemas.microsoft.com/office/powerpoint/2010/main" val="2408375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20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Set Examples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BF696B36-9D78-9761-4339-244E93649E0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750" y="1024399"/>
            <a:ext cx="2379646" cy="1537721"/>
          </a:xfrm>
          <a:prstGeom prst="rect">
            <a:avLst/>
          </a:prstGeom>
        </p:spPr>
      </p:pic>
      <p:pic>
        <p:nvPicPr>
          <p:cNvPr id="7" name="object 4">
            <a:extLst>
              <a:ext uri="{FF2B5EF4-FFF2-40B4-BE49-F238E27FC236}">
                <a16:creationId xmlns:a16="http://schemas.microsoft.com/office/drawing/2014/main" id="{6C352AFF-0C00-8A42-13F7-BD7DA3F9D37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0874" y="966274"/>
            <a:ext cx="2222973" cy="19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45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21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Working with Dictionaries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82051B73-DE23-75C7-A2DE-BCBB23F1E46F}"/>
              </a:ext>
            </a:extLst>
          </p:cNvPr>
          <p:cNvSpPr txBox="1"/>
          <p:nvPr/>
        </p:nvSpPr>
        <p:spPr>
          <a:xfrm>
            <a:off x="508001" y="1020389"/>
            <a:ext cx="5540375" cy="136652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311148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spc="-55" dirty="0">
                <a:latin typeface="Georgia"/>
                <a:cs typeface="Georgia"/>
              </a:rPr>
              <a:t>Dictionaries</a:t>
            </a:r>
            <a:r>
              <a:rPr sz="1500" spc="25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are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unordered</a:t>
            </a:r>
            <a:r>
              <a:rPr sz="1500" spc="2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structures</a:t>
            </a:r>
            <a:r>
              <a:rPr sz="1500" spc="30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that</a:t>
            </a:r>
            <a:r>
              <a:rPr sz="1500" spc="25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consist</a:t>
            </a:r>
            <a:r>
              <a:rPr sz="1500" spc="3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2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collections</a:t>
            </a:r>
            <a:r>
              <a:rPr sz="1500" spc="2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of 	</a:t>
            </a:r>
            <a:r>
              <a:rPr sz="1500" spc="-60" dirty="0">
                <a:latin typeface="Georgia"/>
                <a:cs typeface="Georgia"/>
              </a:rPr>
              <a:t>associated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pairs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items</a:t>
            </a:r>
            <a:endParaRPr sz="1500" dirty="0">
              <a:latin typeface="Georgia"/>
              <a:cs typeface="Georgia"/>
            </a:endParaRPr>
          </a:p>
          <a:p>
            <a:pPr marL="368297" lvl="1" indent="-107313">
              <a:spcBef>
                <a:spcPts val="60"/>
              </a:spcBef>
              <a:buChar char="•"/>
              <a:tabLst>
                <a:tab pos="368933" algn="l"/>
              </a:tabLst>
            </a:pPr>
            <a:r>
              <a:rPr sz="1300" spc="-60" dirty="0">
                <a:latin typeface="Georgia"/>
                <a:cs typeface="Georgia"/>
              </a:rPr>
              <a:t>Each</a:t>
            </a:r>
            <a:r>
              <a:rPr sz="1300" spc="-20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pair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55" dirty="0">
                <a:latin typeface="Georgia"/>
                <a:cs typeface="Georgia"/>
              </a:rPr>
              <a:t>consists</a:t>
            </a:r>
            <a:r>
              <a:rPr sz="1300" spc="-25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of</a:t>
            </a:r>
            <a:r>
              <a:rPr sz="1300" spc="-75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a</a:t>
            </a:r>
            <a:r>
              <a:rPr sz="1300" spc="-25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key</a:t>
            </a:r>
            <a:r>
              <a:rPr sz="1300" spc="-25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anda.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20" dirty="0">
                <a:latin typeface="Georgia"/>
                <a:cs typeface="Georgia"/>
              </a:rPr>
              <a:t>Value</a:t>
            </a:r>
            <a:endParaRPr sz="1300" dirty="0">
              <a:latin typeface="Georgia"/>
              <a:cs typeface="Georgia"/>
            </a:endParaRPr>
          </a:p>
          <a:p>
            <a:pPr marL="368297" lvl="1" indent="-107313">
              <a:spcBef>
                <a:spcPts val="75"/>
              </a:spcBef>
              <a:buChar char="•"/>
              <a:tabLst>
                <a:tab pos="368933" algn="l"/>
              </a:tabLst>
            </a:pPr>
            <a:r>
              <a:rPr sz="1300" spc="-45" dirty="0">
                <a:latin typeface="Georgia"/>
                <a:cs typeface="Georgia"/>
              </a:rPr>
              <a:t>This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45" dirty="0">
                <a:latin typeface="Georgia"/>
                <a:cs typeface="Georgia"/>
              </a:rPr>
              <a:t>key-value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pair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is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30" dirty="0">
                <a:latin typeface="Georgia"/>
                <a:cs typeface="Georgia"/>
              </a:rPr>
              <a:t>typically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75" dirty="0">
                <a:latin typeface="Georgia"/>
                <a:cs typeface="Georgia"/>
              </a:rPr>
              <a:t>written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55" dirty="0">
                <a:latin typeface="Georgia"/>
                <a:cs typeface="Georgia"/>
              </a:rPr>
              <a:t>as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key:value</a:t>
            </a:r>
            <a:endParaRPr sz="1300" dirty="0">
              <a:latin typeface="Georgia"/>
              <a:cs typeface="Georgia"/>
            </a:endParaRPr>
          </a:p>
          <a:p>
            <a:pPr marL="115570" marR="5080" indent="-103504">
              <a:lnSpc>
                <a:spcPts val="1639"/>
              </a:lnSpc>
              <a:spcBef>
                <a:spcPts val="555"/>
              </a:spcBef>
              <a:buChar char="•"/>
              <a:tabLst>
                <a:tab pos="137159" algn="l"/>
              </a:tabLst>
            </a:pPr>
            <a:r>
              <a:rPr sz="1500" spc="-55" dirty="0">
                <a:latin typeface="Georgia"/>
                <a:cs typeface="Georgia"/>
              </a:rPr>
              <a:t>Dictionaries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are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written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as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90" dirty="0">
                <a:latin typeface="Georgia"/>
                <a:cs typeface="Georgia"/>
              </a:rPr>
              <a:t>comma-</a:t>
            </a:r>
            <a:r>
              <a:rPr sz="1500" spc="-65" dirty="0">
                <a:latin typeface="Georgia"/>
                <a:cs typeface="Georgia"/>
              </a:rPr>
              <a:t>delimited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key:avlue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pairs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enclosed 	</a:t>
            </a:r>
            <a:r>
              <a:rPr sz="1500" spc="-35" dirty="0">
                <a:latin typeface="Georgia"/>
                <a:cs typeface="Georgia"/>
              </a:rPr>
              <a:t>in</a:t>
            </a:r>
            <a:r>
              <a:rPr sz="1500" spc="-55" dirty="0">
                <a:latin typeface="Georgia"/>
                <a:cs typeface="Georgia"/>
              </a:rPr>
              <a:t> </a:t>
            </a:r>
            <a:r>
              <a:rPr sz="1500" spc="-30" dirty="0">
                <a:latin typeface="Georgia"/>
                <a:cs typeface="Georgia"/>
              </a:rPr>
              <a:t>curly</a:t>
            </a:r>
            <a:r>
              <a:rPr sz="1500" spc="-5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braces:</a:t>
            </a:r>
            <a:endParaRPr sz="1500" dirty="0">
              <a:latin typeface="Georgia"/>
              <a:cs typeface="Georgia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24BE0774-DF1C-4505-AEA4-8860CEED066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2401" y="2580471"/>
            <a:ext cx="4121727" cy="74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34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22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Working with Dictionaries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856F9D54-A23D-2B8E-6450-E9BD1EEFBC8E}"/>
              </a:ext>
            </a:extLst>
          </p:cNvPr>
          <p:cNvSpPr txBox="1"/>
          <p:nvPr/>
        </p:nvSpPr>
        <p:spPr>
          <a:xfrm>
            <a:off x="742373" y="974880"/>
            <a:ext cx="5061585" cy="84836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5080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spc="-100" dirty="0">
                <a:latin typeface="Georgia"/>
                <a:cs typeface="Georgia"/>
              </a:rPr>
              <a:t>We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can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90" dirty="0">
                <a:latin typeface="Georgia"/>
                <a:cs typeface="Georgia"/>
              </a:rPr>
              <a:t>manipulate</a:t>
            </a:r>
            <a:r>
              <a:rPr sz="1500" dirty="0">
                <a:latin typeface="Georgia"/>
                <a:cs typeface="Georgia"/>
              </a:rPr>
              <a:t> a</a:t>
            </a:r>
            <a:r>
              <a:rPr sz="1500" spc="-6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dictionary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by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accessing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value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via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its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key 	</a:t>
            </a:r>
            <a:r>
              <a:rPr sz="1500" spc="-50" dirty="0">
                <a:latin typeface="Georgia"/>
                <a:cs typeface="Georgia"/>
              </a:rPr>
              <a:t>or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by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adding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90" dirty="0">
                <a:latin typeface="Georgia"/>
                <a:cs typeface="Georgia"/>
              </a:rPr>
              <a:t>another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key-</a:t>
            </a:r>
            <a:r>
              <a:rPr sz="1500" spc="-35" dirty="0">
                <a:latin typeface="Georgia"/>
                <a:cs typeface="Georgia"/>
              </a:rPr>
              <a:t>value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pair.</a:t>
            </a:r>
            <a:endParaRPr sz="1500" dirty="0">
              <a:latin typeface="Georgia"/>
              <a:cs typeface="Georgia"/>
            </a:endParaRPr>
          </a:p>
          <a:p>
            <a:pPr marL="368933" marR="147319" lvl="1" indent="-107313">
              <a:lnSpc>
                <a:spcPts val="1360"/>
              </a:lnSpc>
              <a:spcBef>
                <a:spcPts val="270"/>
              </a:spcBef>
              <a:buChar char="•"/>
              <a:tabLst>
                <a:tab pos="386713" algn="l"/>
              </a:tabLst>
            </a:pPr>
            <a:r>
              <a:rPr sz="1300" spc="-45" dirty="0">
                <a:latin typeface="Georgia"/>
                <a:cs typeface="Georgia"/>
              </a:rPr>
              <a:t>The</a:t>
            </a:r>
            <a:r>
              <a:rPr sz="1300" spc="-35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syntax</a:t>
            </a:r>
            <a:r>
              <a:rPr sz="1300" spc="-30" dirty="0">
                <a:latin typeface="Georgia"/>
                <a:cs typeface="Georgia"/>
              </a:rPr>
              <a:t> for</a:t>
            </a:r>
            <a:r>
              <a:rPr sz="1300" spc="-50" dirty="0">
                <a:latin typeface="Georgia"/>
                <a:cs typeface="Georgia"/>
              </a:rPr>
              <a:t> </a:t>
            </a:r>
            <a:r>
              <a:rPr sz="1300" spc="-40" dirty="0">
                <a:latin typeface="Georgia"/>
                <a:cs typeface="Georgia"/>
              </a:rPr>
              <a:t>access</a:t>
            </a:r>
            <a:r>
              <a:rPr sz="1300" spc="-35" dirty="0">
                <a:latin typeface="Georgia"/>
                <a:cs typeface="Georgia"/>
              </a:rPr>
              <a:t> looks</a:t>
            </a:r>
            <a:r>
              <a:rPr sz="1300" spc="-45" dirty="0">
                <a:latin typeface="Georgia"/>
                <a:cs typeface="Georgia"/>
              </a:rPr>
              <a:t> </a:t>
            </a:r>
            <a:r>
              <a:rPr sz="1300" spc="-90" dirty="0">
                <a:latin typeface="Georgia"/>
                <a:cs typeface="Georgia"/>
              </a:rPr>
              <a:t>much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20" dirty="0">
                <a:latin typeface="Georgia"/>
                <a:cs typeface="Georgia"/>
              </a:rPr>
              <a:t>like</a:t>
            </a:r>
            <a:r>
              <a:rPr sz="1300" spc="-3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a</a:t>
            </a:r>
            <a:r>
              <a:rPr sz="1300" spc="-30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sequence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40" dirty="0">
                <a:latin typeface="Georgia"/>
                <a:cs typeface="Georgia"/>
              </a:rPr>
              <a:t>access</a:t>
            </a:r>
            <a:r>
              <a:rPr sz="1300" spc="-30" dirty="0">
                <a:latin typeface="Georgia"/>
                <a:cs typeface="Georgia"/>
              </a:rPr>
              <a:t> </a:t>
            </a:r>
            <a:r>
              <a:rPr sz="1300" spc="-45" dirty="0">
                <a:latin typeface="Georgia"/>
                <a:cs typeface="Georgia"/>
              </a:rPr>
              <a:t>except</a:t>
            </a:r>
            <a:r>
              <a:rPr sz="1300" spc="-30" dirty="0">
                <a:latin typeface="Georgia"/>
                <a:cs typeface="Georgia"/>
              </a:rPr>
              <a:t> </a:t>
            </a:r>
            <a:r>
              <a:rPr sz="1300" spc="-25" dirty="0">
                <a:latin typeface="Georgia"/>
                <a:cs typeface="Georgia"/>
              </a:rPr>
              <a:t>that 	</a:t>
            </a:r>
            <a:r>
              <a:rPr sz="1300" spc="-80" dirty="0">
                <a:latin typeface="Georgia"/>
                <a:cs typeface="Georgia"/>
              </a:rPr>
              <a:t>instead</a:t>
            </a:r>
            <a:r>
              <a:rPr sz="1300" dirty="0">
                <a:latin typeface="Georgia"/>
                <a:cs typeface="Georgia"/>
              </a:rPr>
              <a:t> of</a:t>
            </a:r>
            <a:r>
              <a:rPr sz="1300" spc="-55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using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55" dirty="0">
                <a:latin typeface="Georgia"/>
                <a:cs typeface="Georgia"/>
              </a:rPr>
              <a:t>index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of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item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we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use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dirty="0">
                <a:latin typeface="Georgia"/>
                <a:cs typeface="Georgia"/>
              </a:rPr>
              <a:t> key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value.</a:t>
            </a:r>
            <a:endParaRPr sz="1300" dirty="0">
              <a:latin typeface="Georgia"/>
              <a:cs typeface="Georgia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E1B50BFC-6FA2-9F51-E6E8-2CD24822576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6855" y="1992063"/>
            <a:ext cx="3539836" cy="122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77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23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Working With Dictionaries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D9D7C87-8251-E251-E4FC-B8E323A39E3E}"/>
              </a:ext>
            </a:extLst>
          </p:cNvPr>
          <p:cNvSpPr txBox="1"/>
          <p:nvPr/>
        </p:nvSpPr>
        <p:spPr>
          <a:xfrm>
            <a:off x="492991" y="959092"/>
            <a:ext cx="5589269" cy="74358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5080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spc="-80" dirty="0">
                <a:latin typeface="Georgia"/>
                <a:cs typeface="Georgia"/>
              </a:rPr>
              <a:t>It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is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100" dirty="0">
                <a:latin typeface="Georgia"/>
                <a:cs typeface="Georgia"/>
              </a:rPr>
              <a:t>important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note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that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dictionary</a:t>
            </a:r>
            <a:r>
              <a:rPr sz="1500" dirty="0">
                <a:latin typeface="Georgia"/>
                <a:cs typeface="Georgia"/>
              </a:rPr>
              <a:t> is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maintained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in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no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particular 	</a:t>
            </a:r>
            <a:r>
              <a:rPr sz="1500" spc="-80" dirty="0">
                <a:latin typeface="Georgia"/>
                <a:cs typeface="Georgia"/>
              </a:rPr>
              <a:t>order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with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respect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keys.</a:t>
            </a:r>
            <a:endParaRPr sz="1500">
              <a:latin typeface="Georgia"/>
              <a:cs typeface="Georgia"/>
            </a:endParaRPr>
          </a:p>
          <a:p>
            <a:pPr marL="114934" indent="-102870">
              <a:spcBef>
                <a:spcPts val="350"/>
              </a:spcBef>
              <a:buChar char="•"/>
              <a:tabLst>
                <a:tab pos="115570" algn="l"/>
              </a:tabLst>
            </a:pPr>
            <a:r>
              <a:rPr sz="1500" spc="-50" dirty="0">
                <a:latin typeface="Georgia"/>
                <a:cs typeface="Georgia"/>
              </a:rPr>
              <a:t>Dictionary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Methods:</a:t>
            </a:r>
            <a:endParaRPr sz="1500">
              <a:latin typeface="Georgia"/>
              <a:cs typeface="Georgia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F3E77F8F-5966-880E-058E-FA92FD7D2FF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8628" y="1979746"/>
            <a:ext cx="3653450" cy="112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58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24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Formatting Output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B46C904-C079-0969-CBB9-98CBC73BCAD3}"/>
              </a:ext>
            </a:extLst>
          </p:cNvPr>
          <p:cNvSpPr txBox="1"/>
          <p:nvPr/>
        </p:nvSpPr>
        <p:spPr>
          <a:xfrm>
            <a:off x="765464" y="877774"/>
            <a:ext cx="4808220" cy="178244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74295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spc="-80" dirty="0">
                <a:latin typeface="Georgia"/>
                <a:cs typeface="Georgia"/>
              </a:rPr>
              <a:t>It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is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often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useful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have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more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control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over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look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your 	</a:t>
            </a:r>
            <a:r>
              <a:rPr sz="1500" spc="-10" dirty="0">
                <a:latin typeface="Georgia"/>
                <a:cs typeface="Georgia"/>
              </a:rPr>
              <a:t>output.</a:t>
            </a:r>
            <a:endParaRPr sz="1500" dirty="0">
              <a:latin typeface="Georgia"/>
              <a:cs typeface="Georgia"/>
            </a:endParaRPr>
          </a:p>
          <a:p>
            <a:pPr marL="115570" marR="316863" indent="-103504">
              <a:lnSpc>
                <a:spcPts val="1639"/>
              </a:lnSpc>
              <a:spcBef>
                <a:spcPts val="535"/>
              </a:spcBef>
              <a:buChar char="•"/>
              <a:tabLst>
                <a:tab pos="137159" algn="l"/>
              </a:tabLst>
            </a:pPr>
            <a:r>
              <a:rPr sz="1500" spc="-70" dirty="0">
                <a:latin typeface="Georgia"/>
                <a:cs typeface="Georgia"/>
              </a:rPr>
              <a:t>Python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provides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us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with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an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alternative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called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b="1" spc="-10" dirty="0">
                <a:latin typeface="Times"/>
                <a:cs typeface="Times"/>
              </a:rPr>
              <a:t>formatted 	strings.</a:t>
            </a:r>
            <a:endParaRPr sz="1500" dirty="0">
              <a:latin typeface="Times"/>
              <a:cs typeface="Times"/>
            </a:endParaRPr>
          </a:p>
          <a:p>
            <a:pPr marL="368933" marR="5080" lvl="1" indent="-107313">
              <a:lnSpc>
                <a:spcPts val="1360"/>
              </a:lnSpc>
              <a:spcBef>
                <a:spcPts val="275"/>
              </a:spcBef>
              <a:buChar char="•"/>
              <a:tabLst>
                <a:tab pos="386713" algn="l"/>
              </a:tabLst>
            </a:pPr>
            <a:r>
              <a:rPr sz="1300" spc="65" dirty="0">
                <a:latin typeface="Georgia"/>
                <a:cs typeface="Georgia"/>
              </a:rPr>
              <a:t>A</a:t>
            </a:r>
            <a:r>
              <a:rPr sz="1300" spc="-70" dirty="0">
                <a:latin typeface="Georgia"/>
                <a:cs typeface="Georgia"/>
              </a:rPr>
              <a:t> </a:t>
            </a:r>
            <a:r>
              <a:rPr sz="1300" spc="-85" dirty="0">
                <a:latin typeface="Georgia"/>
                <a:cs typeface="Georgia"/>
              </a:rPr>
              <a:t>formatted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string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is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a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template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in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55" dirty="0">
                <a:latin typeface="Georgia"/>
                <a:cs typeface="Georgia"/>
              </a:rPr>
              <a:t>which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words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or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spaces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25" dirty="0">
                <a:latin typeface="Georgia"/>
                <a:cs typeface="Georgia"/>
              </a:rPr>
              <a:t>are 	</a:t>
            </a:r>
            <a:r>
              <a:rPr sz="1300" spc="-80" dirty="0">
                <a:latin typeface="Georgia"/>
                <a:cs typeface="Georgia"/>
              </a:rPr>
              <a:t>combined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55" dirty="0">
                <a:latin typeface="Georgia"/>
                <a:cs typeface="Georgia"/>
              </a:rPr>
              <a:t>with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placeholders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30" dirty="0">
                <a:latin typeface="Georgia"/>
                <a:cs typeface="Georgia"/>
              </a:rPr>
              <a:t>for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55" dirty="0">
                <a:latin typeface="Georgia"/>
                <a:cs typeface="Georgia"/>
              </a:rPr>
              <a:t>variables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90" dirty="0">
                <a:latin typeface="Georgia"/>
                <a:cs typeface="Georgia"/>
              </a:rPr>
              <a:t>that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will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35" dirty="0">
                <a:latin typeface="Georgia"/>
                <a:cs typeface="Georgia"/>
              </a:rPr>
              <a:t>be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inserted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20" dirty="0">
                <a:latin typeface="Georgia"/>
                <a:cs typeface="Georgia"/>
              </a:rPr>
              <a:t>into 	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string.</a:t>
            </a:r>
            <a:endParaRPr sz="1300" dirty="0">
              <a:latin typeface="Georgia"/>
              <a:cs typeface="Georgia"/>
            </a:endParaRPr>
          </a:p>
          <a:p>
            <a:pPr marL="114934" indent="-102870">
              <a:spcBef>
                <a:spcPts val="360"/>
              </a:spcBef>
              <a:buChar char="•"/>
              <a:tabLst>
                <a:tab pos="115570" algn="l"/>
              </a:tabLst>
            </a:pPr>
            <a:r>
              <a:rPr sz="1500" dirty="0">
                <a:latin typeface="Georgia"/>
                <a:cs typeface="Georgia"/>
              </a:rPr>
              <a:t>An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example:</a:t>
            </a:r>
            <a:endParaRPr sz="1500" dirty="0">
              <a:latin typeface="Georgia"/>
              <a:cs typeface="Georgia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B9846557-F99D-6A82-5C81-D2C5786154F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4400" y="2483574"/>
            <a:ext cx="2618508" cy="353290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85E9E9DD-7E0F-40A8-EA7F-EDDE1D6D6E9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84401" y="2954630"/>
            <a:ext cx="3131127" cy="3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78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25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84200" y="430322"/>
            <a:ext cx="53340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 b="1" dirty="0">
                <a:solidFill>
                  <a:srgbClr val="414BA4"/>
                </a:solidFill>
                <a:latin typeface="Athiti"/>
                <a:cs typeface="Athiti"/>
              </a:rPr>
              <a:t>String Formatting Conversion Characters</a:t>
            </a:r>
            <a:endParaRPr lang="en-US" sz="200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55E37758-6B57-8F4C-B368-F50ABB535D0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7933" y="1154895"/>
            <a:ext cx="4198934" cy="139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64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26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Control Structures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F7062CF2-7825-4001-42F7-9B0586EDAE27}"/>
              </a:ext>
            </a:extLst>
          </p:cNvPr>
          <p:cNvSpPr txBox="1"/>
          <p:nvPr/>
        </p:nvSpPr>
        <p:spPr>
          <a:xfrm>
            <a:off x="492991" y="959919"/>
            <a:ext cx="5320665" cy="166323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4934" indent="-102870">
              <a:spcBef>
                <a:spcPts val="125"/>
              </a:spcBef>
              <a:buChar char="•"/>
              <a:tabLst>
                <a:tab pos="115570" algn="l"/>
              </a:tabLst>
            </a:pPr>
            <a:r>
              <a:rPr sz="1500" spc="-50" dirty="0">
                <a:latin typeface="Georgia"/>
                <a:cs typeface="Georgia"/>
              </a:rPr>
              <a:t>Algorithms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require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two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100" dirty="0">
                <a:latin typeface="Georgia"/>
                <a:cs typeface="Georgia"/>
              </a:rPr>
              <a:t>important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control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structures:</a:t>
            </a:r>
            <a:endParaRPr sz="1500" dirty="0">
              <a:latin typeface="Georgia"/>
              <a:cs typeface="Georgia"/>
            </a:endParaRPr>
          </a:p>
          <a:p>
            <a:pPr marL="368297" lvl="1" indent="-107313">
              <a:spcBef>
                <a:spcPts val="90"/>
              </a:spcBef>
              <a:buChar char="•"/>
              <a:tabLst>
                <a:tab pos="368933" algn="l"/>
              </a:tabLst>
            </a:pPr>
            <a:r>
              <a:rPr sz="1300" spc="-75" dirty="0">
                <a:latin typeface="Georgia"/>
                <a:cs typeface="Georgia"/>
              </a:rPr>
              <a:t>iteration</a:t>
            </a:r>
            <a:r>
              <a:rPr sz="1300" spc="45" dirty="0">
                <a:latin typeface="Georgia"/>
                <a:cs typeface="Georgia"/>
              </a:rPr>
              <a:t> </a:t>
            </a:r>
            <a:r>
              <a:rPr sz="1300" spc="-100" dirty="0">
                <a:latin typeface="Georgia"/>
                <a:cs typeface="Georgia"/>
              </a:rPr>
              <a:t>and</a:t>
            </a:r>
            <a:r>
              <a:rPr sz="1300" spc="45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selection.</a:t>
            </a:r>
            <a:endParaRPr sz="1300" dirty="0">
              <a:latin typeface="Georgia"/>
              <a:cs typeface="Georgia"/>
            </a:endParaRPr>
          </a:p>
          <a:p>
            <a:pPr marL="114934" indent="-102870">
              <a:spcBef>
                <a:spcPts val="370"/>
              </a:spcBef>
              <a:buChar char="•"/>
              <a:tabLst>
                <a:tab pos="115570" algn="l"/>
              </a:tabLst>
            </a:pPr>
            <a:r>
              <a:rPr sz="1500" spc="-50" dirty="0">
                <a:latin typeface="Georgia"/>
                <a:cs typeface="Georgia"/>
              </a:rPr>
              <a:t>Both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these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are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90" dirty="0">
                <a:latin typeface="Georgia"/>
                <a:cs typeface="Georgia"/>
              </a:rPr>
              <a:t>supported</a:t>
            </a:r>
            <a:r>
              <a:rPr sz="1500" dirty="0">
                <a:latin typeface="Georgia"/>
                <a:cs typeface="Georgia"/>
              </a:rPr>
              <a:t> by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Python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in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various</a:t>
            </a:r>
            <a:r>
              <a:rPr sz="1500" spc="-10" dirty="0">
                <a:latin typeface="Georgia"/>
                <a:cs typeface="Georgia"/>
              </a:rPr>
              <a:t> forms.</a:t>
            </a:r>
            <a:endParaRPr sz="1500" dirty="0">
              <a:latin typeface="Georgia"/>
              <a:cs typeface="Georgia"/>
            </a:endParaRPr>
          </a:p>
          <a:p>
            <a:pPr marL="368297" lvl="1" indent="-107313">
              <a:spcBef>
                <a:spcPts val="90"/>
              </a:spcBef>
              <a:buChar char="•"/>
              <a:tabLst>
                <a:tab pos="368933" algn="l"/>
              </a:tabLst>
            </a:pPr>
            <a:r>
              <a:rPr sz="1300" spc="-45" dirty="0">
                <a:latin typeface="Georgia"/>
                <a:cs typeface="Georgia"/>
              </a:rPr>
              <a:t>The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95" dirty="0">
                <a:latin typeface="Georgia"/>
                <a:cs typeface="Georgia"/>
              </a:rPr>
              <a:t>programmer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can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choose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best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85" dirty="0">
                <a:latin typeface="Georgia"/>
                <a:cs typeface="Georgia"/>
              </a:rPr>
              <a:t>statement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30" dirty="0">
                <a:latin typeface="Georgia"/>
                <a:cs typeface="Georgia"/>
              </a:rPr>
              <a:t>for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30" dirty="0">
                <a:latin typeface="Georgia"/>
                <a:cs typeface="Georgia"/>
              </a:rPr>
              <a:t>given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45" dirty="0">
                <a:latin typeface="Georgia"/>
                <a:cs typeface="Georgia"/>
              </a:rPr>
              <a:t>circumstance</a:t>
            </a:r>
            <a:endParaRPr sz="1300" dirty="0">
              <a:latin typeface="Georgia"/>
              <a:cs typeface="Georgia"/>
            </a:endParaRPr>
          </a:p>
          <a:p>
            <a:pPr marL="114934" indent="-102870">
              <a:spcBef>
                <a:spcPts val="365"/>
              </a:spcBef>
              <a:buChar char="•"/>
              <a:tabLst>
                <a:tab pos="115570" algn="l"/>
              </a:tabLst>
            </a:pPr>
            <a:r>
              <a:rPr sz="1500" spc="-60" dirty="0">
                <a:latin typeface="Georgia"/>
                <a:cs typeface="Georgia"/>
              </a:rPr>
              <a:t>For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iteration,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Python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provides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b="1" dirty="0">
                <a:latin typeface="Times"/>
                <a:cs typeface="Times"/>
              </a:rPr>
              <a:t>while</a:t>
            </a:r>
            <a:r>
              <a:rPr sz="1500" b="1" spc="-5" dirty="0">
                <a:latin typeface="Times"/>
                <a:cs typeface="Times"/>
              </a:rPr>
              <a:t> </a:t>
            </a:r>
            <a:r>
              <a:rPr sz="1500" spc="-110" dirty="0">
                <a:latin typeface="Georgia"/>
                <a:cs typeface="Georgia"/>
              </a:rPr>
              <a:t>and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b="1" dirty="0">
                <a:latin typeface="Times"/>
                <a:cs typeface="Times"/>
              </a:rPr>
              <a:t>for</a:t>
            </a:r>
            <a:r>
              <a:rPr sz="1500" b="1" spc="-40" dirty="0">
                <a:latin typeface="Times"/>
                <a:cs typeface="Times"/>
              </a:rPr>
              <a:t> </a:t>
            </a:r>
            <a:r>
              <a:rPr sz="1500" spc="-10" dirty="0">
                <a:latin typeface="Georgia"/>
                <a:cs typeface="Georgia"/>
              </a:rPr>
              <a:t>statement</a:t>
            </a:r>
            <a:endParaRPr sz="1500" dirty="0">
              <a:latin typeface="Georgia"/>
              <a:cs typeface="Georgia"/>
            </a:endParaRPr>
          </a:p>
          <a:p>
            <a:pPr marL="368297" lvl="1" indent="-107313">
              <a:spcBef>
                <a:spcPts val="95"/>
              </a:spcBef>
              <a:buChar char="•"/>
              <a:tabLst>
                <a:tab pos="368933" algn="l"/>
              </a:tabLst>
            </a:pPr>
            <a:r>
              <a:rPr sz="1300" spc="-45" dirty="0">
                <a:latin typeface="Georgia"/>
                <a:cs typeface="Georgia"/>
              </a:rPr>
              <a:t>The</a:t>
            </a:r>
            <a:r>
              <a:rPr sz="1300" spc="-35" dirty="0">
                <a:latin typeface="Georgia"/>
                <a:cs typeface="Georgia"/>
              </a:rPr>
              <a:t> </a:t>
            </a:r>
            <a:r>
              <a:rPr sz="1300" b="1" dirty="0">
                <a:latin typeface="Times"/>
                <a:cs typeface="Times"/>
              </a:rPr>
              <a:t>while</a:t>
            </a:r>
            <a:r>
              <a:rPr sz="1300" b="1" spc="-45" dirty="0">
                <a:latin typeface="Times"/>
                <a:cs typeface="Times"/>
              </a:rPr>
              <a:t> </a:t>
            </a:r>
            <a:r>
              <a:rPr sz="1300" spc="-85" dirty="0">
                <a:latin typeface="Georgia"/>
                <a:cs typeface="Georgia"/>
              </a:rPr>
              <a:t>statement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repeats</a:t>
            </a:r>
            <a:r>
              <a:rPr sz="1300" dirty="0">
                <a:latin typeface="Georgia"/>
                <a:cs typeface="Georgia"/>
              </a:rPr>
              <a:t> a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45" dirty="0">
                <a:latin typeface="Georgia"/>
                <a:cs typeface="Georgia"/>
              </a:rPr>
              <a:t>body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of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45" dirty="0">
                <a:latin typeface="Georgia"/>
                <a:cs typeface="Georgia"/>
              </a:rPr>
              <a:t>code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55" dirty="0">
                <a:latin typeface="Georgia"/>
                <a:cs typeface="Georgia"/>
              </a:rPr>
              <a:t>as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40" dirty="0">
                <a:latin typeface="Georgia"/>
                <a:cs typeface="Georgia"/>
              </a:rPr>
              <a:t>long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55" dirty="0">
                <a:latin typeface="Georgia"/>
                <a:cs typeface="Georgia"/>
              </a:rPr>
              <a:t>as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a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condition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is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20" dirty="0">
                <a:latin typeface="Georgia"/>
                <a:cs typeface="Georgia"/>
              </a:rPr>
              <a:t>true</a:t>
            </a:r>
            <a:endParaRPr sz="1300" dirty="0">
              <a:latin typeface="Georgia"/>
              <a:cs typeface="Georgia"/>
            </a:endParaRPr>
          </a:p>
          <a:p>
            <a:pPr marL="368297" lvl="1" indent="-107313">
              <a:spcBef>
                <a:spcPts val="75"/>
              </a:spcBef>
              <a:buChar char="•"/>
              <a:tabLst>
                <a:tab pos="368933" algn="l"/>
              </a:tabLst>
            </a:pPr>
            <a:r>
              <a:rPr sz="1300" spc="-45" dirty="0">
                <a:latin typeface="Georgia"/>
                <a:cs typeface="Georgia"/>
              </a:rPr>
              <a:t>The</a:t>
            </a:r>
            <a:r>
              <a:rPr sz="1300" spc="-35" dirty="0">
                <a:latin typeface="Georgia"/>
                <a:cs typeface="Georgia"/>
              </a:rPr>
              <a:t> </a:t>
            </a:r>
            <a:r>
              <a:rPr sz="1300" b="1" dirty="0">
                <a:latin typeface="Times"/>
                <a:cs typeface="Times"/>
              </a:rPr>
              <a:t>for</a:t>
            </a:r>
            <a:r>
              <a:rPr sz="1300" b="1" spc="-65" dirty="0">
                <a:latin typeface="Times"/>
                <a:cs typeface="Times"/>
              </a:rPr>
              <a:t> </a:t>
            </a:r>
            <a:r>
              <a:rPr sz="1300" spc="-85" dirty="0">
                <a:latin typeface="Georgia"/>
                <a:cs typeface="Georgia"/>
              </a:rPr>
              <a:t>statement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can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35" dirty="0">
                <a:latin typeface="Georgia"/>
                <a:cs typeface="Georgia"/>
              </a:rPr>
              <a:t>be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75" dirty="0">
                <a:latin typeface="Georgia"/>
                <a:cs typeface="Georgia"/>
              </a:rPr>
              <a:t>used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to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iterate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45" dirty="0">
                <a:latin typeface="Georgia"/>
                <a:cs typeface="Georgia"/>
              </a:rPr>
              <a:t>over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90" dirty="0">
                <a:latin typeface="Georgia"/>
                <a:cs typeface="Georgia"/>
              </a:rPr>
              <a:t>members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of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a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collection</a:t>
            </a:r>
            <a:endParaRPr sz="1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05651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27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While Loop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DD47B9A-0C43-1FBD-F7C0-227D55C69DF9}"/>
              </a:ext>
            </a:extLst>
          </p:cNvPr>
          <p:cNvSpPr txBox="1"/>
          <p:nvPr/>
        </p:nvSpPr>
        <p:spPr>
          <a:xfrm>
            <a:off x="492991" y="957984"/>
            <a:ext cx="5625465" cy="17145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4934" indent="-102870">
              <a:spcBef>
                <a:spcPts val="125"/>
              </a:spcBef>
              <a:buChar char="•"/>
              <a:tabLst>
                <a:tab pos="115570" algn="l"/>
              </a:tabLst>
            </a:pPr>
            <a:r>
              <a:rPr sz="1500" spc="-35" dirty="0">
                <a:latin typeface="Georgia"/>
                <a:cs typeface="Georgia"/>
              </a:rPr>
              <a:t>The</a:t>
            </a:r>
            <a:r>
              <a:rPr sz="1500" spc="-60" dirty="0">
                <a:latin typeface="Georgia"/>
                <a:cs typeface="Georgia"/>
              </a:rPr>
              <a:t> </a:t>
            </a:r>
            <a:r>
              <a:rPr sz="1500" spc="-30" dirty="0">
                <a:latin typeface="Georgia"/>
                <a:cs typeface="Georgia"/>
              </a:rPr>
              <a:t>while</a:t>
            </a:r>
            <a:r>
              <a:rPr sz="1500" spc="-50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statement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is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used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in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number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different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algorithms.</a:t>
            </a:r>
            <a:endParaRPr sz="1500">
              <a:latin typeface="Georgia"/>
              <a:cs typeface="Georgia"/>
            </a:endParaRPr>
          </a:p>
          <a:p>
            <a:pPr marL="368297" lvl="1" indent="-107313">
              <a:lnSpc>
                <a:spcPts val="1545"/>
              </a:lnSpc>
              <a:spcBef>
                <a:spcPts val="90"/>
              </a:spcBef>
              <a:buChar char="•"/>
              <a:tabLst>
                <a:tab pos="368933" algn="l"/>
              </a:tabLst>
            </a:pPr>
            <a:r>
              <a:rPr sz="1300" spc="-105" dirty="0">
                <a:latin typeface="Georgia"/>
                <a:cs typeface="Georgia"/>
              </a:rPr>
              <a:t>In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85" dirty="0">
                <a:latin typeface="Georgia"/>
                <a:cs typeface="Georgia"/>
              </a:rPr>
              <a:t>many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cases,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a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90" dirty="0">
                <a:latin typeface="Georgia"/>
                <a:cs typeface="Georgia"/>
              </a:rPr>
              <a:t>compound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condition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will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control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iteration.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For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example:</a:t>
            </a:r>
            <a:endParaRPr sz="1300">
              <a:latin typeface="Georgia"/>
              <a:cs typeface="Georgia"/>
            </a:endParaRPr>
          </a:p>
          <a:p>
            <a:pPr marL="561337">
              <a:lnSpc>
                <a:spcPts val="1545"/>
              </a:lnSpc>
            </a:pPr>
            <a:r>
              <a:rPr sz="1300" dirty="0">
                <a:solidFill>
                  <a:srgbClr val="0070C0"/>
                </a:solidFill>
                <a:latin typeface="Courier New"/>
                <a:cs typeface="Courier New"/>
              </a:rPr>
              <a:t>while</a:t>
            </a:r>
            <a:r>
              <a:rPr sz="1300" spc="-5" dirty="0">
                <a:solidFill>
                  <a:srgbClr val="0070C0"/>
                </a:solidFill>
                <a:latin typeface="Courier New"/>
                <a:cs typeface="Courier New"/>
              </a:rPr>
              <a:t> </a:t>
            </a:r>
            <a:r>
              <a:rPr sz="1300" dirty="0">
                <a:latin typeface="Courier New"/>
                <a:cs typeface="Courier New"/>
              </a:rPr>
              <a:t>counter</a:t>
            </a:r>
            <a:r>
              <a:rPr sz="1300" spc="-5" dirty="0">
                <a:latin typeface="Courier New"/>
                <a:cs typeface="Courier New"/>
              </a:rPr>
              <a:t> </a:t>
            </a:r>
            <a:r>
              <a:rPr sz="1300" dirty="0">
                <a:latin typeface="Courier New"/>
                <a:cs typeface="Courier New"/>
              </a:rPr>
              <a:t>&lt;=</a:t>
            </a:r>
            <a:r>
              <a:rPr sz="1300" spc="-5" dirty="0">
                <a:latin typeface="Courier New"/>
                <a:cs typeface="Courier New"/>
              </a:rPr>
              <a:t> </a:t>
            </a:r>
            <a:r>
              <a:rPr sz="1300" dirty="0">
                <a:latin typeface="Courier New"/>
                <a:cs typeface="Courier New"/>
              </a:rPr>
              <a:t>10</a:t>
            </a:r>
            <a:r>
              <a:rPr sz="1300" spc="-5" dirty="0">
                <a:latin typeface="Courier New"/>
                <a:cs typeface="Courier New"/>
              </a:rPr>
              <a:t> </a:t>
            </a:r>
            <a:r>
              <a:rPr sz="1300" dirty="0">
                <a:solidFill>
                  <a:srgbClr val="0070C0"/>
                </a:solidFill>
                <a:latin typeface="Courier New"/>
                <a:cs typeface="Courier New"/>
              </a:rPr>
              <a:t>and</a:t>
            </a:r>
            <a:r>
              <a:rPr sz="1300" spc="-5" dirty="0">
                <a:solidFill>
                  <a:srgbClr val="0070C0"/>
                </a:solidFill>
                <a:latin typeface="Courier New"/>
                <a:cs typeface="Courier New"/>
              </a:rPr>
              <a:t> </a:t>
            </a:r>
            <a:r>
              <a:rPr sz="1300" dirty="0">
                <a:solidFill>
                  <a:srgbClr val="0070C0"/>
                </a:solidFill>
                <a:latin typeface="Courier New"/>
                <a:cs typeface="Courier New"/>
              </a:rPr>
              <a:t>not</a:t>
            </a:r>
            <a:r>
              <a:rPr sz="1300" spc="-5" dirty="0">
                <a:solidFill>
                  <a:srgbClr val="0070C0"/>
                </a:solidFill>
                <a:latin typeface="Courier New"/>
                <a:cs typeface="Courier New"/>
              </a:rPr>
              <a:t> </a:t>
            </a:r>
            <a:r>
              <a:rPr sz="1300" spc="-10" dirty="0">
                <a:latin typeface="Courier New"/>
                <a:cs typeface="Courier New"/>
              </a:rPr>
              <a:t>done:</a:t>
            </a:r>
            <a:endParaRPr sz="1300">
              <a:latin typeface="Courier New"/>
              <a:cs typeface="Courier New"/>
            </a:endParaRPr>
          </a:p>
          <a:p>
            <a:pPr marL="115570" marR="159384" indent="-103504">
              <a:lnSpc>
                <a:spcPts val="1639"/>
              </a:lnSpc>
              <a:spcBef>
                <a:spcPts val="665"/>
              </a:spcBef>
              <a:buChar char="•"/>
              <a:tabLst>
                <a:tab pos="137159" algn="l"/>
              </a:tabLst>
            </a:pPr>
            <a:r>
              <a:rPr sz="1500" spc="-30" dirty="0">
                <a:latin typeface="Georgia"/>
                <a:cs typeface="Georgia"/>
              </a:rPr>
              <a:t>This</a:t>
            </a:r>
            <a:r>
              <a:rPr sz="1500" spc="-65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code </a:t>
            </a:r>
            <a:r>
              <a:rPr sz="1500" spc="-45" dirty="0">
                <a:latin typeface="Georgia"/>
                <a:cs typeface="Georgia"/>
              </a:rPr>
              <a:t>would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cause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30" dirty="0">
                <a:latin typeface="Georgia"/>
                <a:cs typeface="Georgia"/>
              </a:rPr>
              <a:t>body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statement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be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executed</a:t>
            </a:r>
            <a:r>
              <a:rPr sz="1500" spc="-20" dirty="0">
                <a:latin typeface="Georgia"/>
                <a:cs typeface="Georgia"/>
              </a:rPr>
              <a:t> only 	</a:t>
            </a:r>
            <a:r>
              <a:rPr sz="1500" spc="-35" dirty="0">
                <a:latin typeface="Georgia"/>
                <a:cs typeface="Georgia"/>
              </a:rPr>
              <a:t>in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case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where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both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90" dirty="0">
                <a:latin typeface="Georgia"/>
                <a:cs typeface="Georgia"/>
              </a:rPr>
              <a:t>parts</a:t>
            </a:r>
            <a:r>
              <a:rPr sz="1500" dirty="0">
                <a:latin typeface="Georgia"/>
                <a:cs typeface="Georgia"/>
              </a:rPr>
              <a:t> of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condition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are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satisfied.</a:t>
            </a:r>
            <a:endParaRPr sz="1500">
              <a:latin typeface="Georgia"/>
              <a:cs typeface="Georgia"/>
            </a:endParaRPr>
          </a:p>
          <a:p>
            <a:pPr marL="368933" marR="5080" lvl="1" indent="-107313">
              <a:lnSpc>
                <a:spcPts val="1360"/>
              </a:lnSpc>
              <a:spcBef>
                <a:spcPts val="270"/>
              </a:spcBef>
              <a:buChar char="•"/>
              <a:tabLst>
                <a:tab pos="386713" algn="l"/>
              </a:tabLst>
            </a:pPr>
            <a:r>
              <a:rPr sz="1300" spc="-45" dirty="0">
                <a:latin typeface="Georgia"/>
                <a:cs typeface="Georgia"/>
              </a:rPr>
              <a:t>The</a:t>
            </a:r>
            <a:r>
              <a:rPr sz="1300" spc="-35" dirty="0">
                <a:latin typeface="Georgia"/>
                <a:cs typeface="Georgia"/>
              </a:rPr>
              <a:t> </a:t>
            </a:r>
            <a:r>
              <a:rPr sz="1300" spc="-40" dirty="0">
                <a:latin typeface="Georgia"/>
                <a:cs typeface="Georgia"/>
              </a:rPr>
              <a:t>value </a:t>
            </a:r>
            <a:r>
              <a:rPr sz="1300" dirty="0">
                <a:latin typeface="Georgia"/>
                <a:cs typeface="Georgia"/>
              </a:rPr>
              <a:t>of</a:t>
            </a:r>
            <a:r>
              <a:rPr sz="1300" spc="-2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variable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counter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55" dirty="0">
                <a:latin typeface="Georgia"/>
                <a:cs typeface="Georgia"/>
              </a:rPr>
              <a:t>would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need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to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35" dirty="0">
                <a:latin typeface="Georgia"/>
                <a:cs typeface="Georgia"/>
              </a:rPr>
              <a:t>be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40" dirty="0">
                <a:latin typeface="Georgia"/>
                <a:cs typeface="Georgia"/>
              </a:rPr>
              <a:t>less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100" dirty="0">
                <a:latin typeface="Georgia"/>
                <a:cs typeface="Georgia"/>
              </a:rPr>
              <a:t>than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or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equal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to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10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25" dirty="0">
                <a:latin typeface="Georgia"/>
                <a:cs typeface="Georgia"/>
              </a:rPr>
              <a:t>and 	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40" dirty="0">
                <a:latin typeface="Georgia"/>
                <a:cs typeface="Georgia"/>
              </a:rPr>
              <a:t>value </a:t>
            </a:r>
            <a:r>
              <a:rPr sz="1300" dirty="0">
                <a:latin typeface="Georgia"/>
                <a:cs typeface="Georgia"/>
              </a:rPr>
              <a:t>of</a:t>
            </a:r>
            <a:r>
              <a:rPr sz="1300" spc="-45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variable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b="1" dirty="0">
                <a:solidFill>
                  <a:srgbClr val="FF0000"/>
                </a:solidFill>
                <a:latin typeface="Times"/>
                <a:cs typeface="Times"/>
              </a:rPr>
              <a:t>done</a:t>
            </a:r>
            <a:r>
              <a:rPr sz="1300" b="1" spc="-25" dirty="0">
                <a:solidFill>
                  <a:srgbClr val="FF0000"/>
                </a:solidFill>
                <a:latin typeface="Times"/>
                <a:cs typeface="Times"/>
              </a:rPr>
              <a:t> </a:t>
            </a:r>
            <a:r>
              <a:rPr sz="1300" spc="-55" dirty="0">
                <a:latin typeface="Georgia"/>
                <a:cs typeface="Georgia"/>
              </a:rPr>
              <a:t>would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need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to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35" dirty="0">
                <a:latin typeface="Georgia"/>
                <a:cs typeface="Georgia"/>
              </a:rPr>
              <a:t>be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b="1" dirty="0">
                <a:solidFill>
                  <a:srgbClr val="FF0000"/>
                </a:solidFill>
                <a:latin typeface="Times"/>
                <a:cs typeface="Times"/>
              </a:rPr>
              <a:t>False</a:t>
            </a:r>
            <a:r>
              <a:rPr sz="1300" b="1" spc="-25" dirty="0">
                <a:solidFill>
                  <a:srgbClr val="FF0000"/>
                </a:solidFill>
                <a:latin typeface="Times"/>
                <a:cs typeface="Times"/>
              </a:rPr>
              <a:t> </a:t>
            </a:r>
            <a:r>
              <a:rPr sz="1300" spc="-75" dirty="0">
                <a:latin typeface="Georgia"/>
                <a:cs typeface="Georgia"/>
              </a:rPr>
              <a:t>(not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b="1" dirty="0">
                <a:solidFill>
                  <a:srgbClr val="FF0000"/>
                </a:solidFill>
                <a:latin typeface="Times"/>
                <a:cs typeface="Times"/>
              </a:rPr>
              <a:t>False</a:t>
            </a:r>
            <a:r>
              <a:rPr sz="1300" b="1" spc="-25" dirty="0">
                <a:solidFill>
                  <a:srgbClr val="FF0000"/>
                </a:solidFill>
                <a:latin typeface="Times"/>
                <a:cs typeface="Times"/>
              </a:rPr>
              <a:t> </a:t>
            </a:r>
            <a:r>
              <a:rPr sz="1300" dirty="0">
                <a:latin typeface="Georgia"/>
                <a:cs typeface="Georgia"/>
              </a:rPr>
              <a:t>is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b="1" spc="-25" dirty="0">
                <a:solidFill>
                  <a:srgbClr val="FF0000"/>
                </a:solidFill>
                <a:latin typeface="Times"/>
                <a:cs typeface="Times"/>
              </a:rPr>
              <a:t>True</a:t>
            </a:r>
            <a:r>
              <a:rPr sz="1300" spc="-25" dirty="0">
                <a:latin typeface="Georgia"/>
                <a:cs typeface="Georgia"/>
              </a:rPr>
              <a:t>)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25" dirty="0">
                <a:latin typeface="Georgia"/>
                <a:cs typeface="Georgia"/>
              </a:rPr>
              <a:t>so 	</a:t>
            </a:r>
            <a:r>
              <a:rPr sz="1300" spc="-90" dirty="0">
                <a:latin typeface="Georgia"/>
                <a:cs typeface="Georgia"/>
              </a:rPr>
              <a:t>that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b="1" spc="-10" dirty="0">
                <a:solidFill>
                  <a:srgbClr val="FF0000"/>
                </a:solidFill>
                <a:latin typeface="Times"/>
                <a:cs typeface="Times"/>
              </a:rPr>
              <a:t>True</a:t>
            </a:r>
            <a:r>
              <a:rPr sz="1300" b="1" spc="-60" dirty="0">
                <a:solidFill>
                  <a:srgbClr val="FF0000"/>
                </a:solidFill>
                <a:latin typeface="Times"/>
                <a:cs typeface="Times"/>
              </a:rPr>
              <a:t> </a:t>
            </a:r>
            <a:r>
              <a:rPr sz="1300" b="1" dirty="0">
                <a:solidFill>
                  <a:srgbClr val="FF0000"/>
                </a:solidFill>
                <a:latin typeface="Times"/>
                <a:cs typeface="Times"/>
              </a:rPr>
              <a:t>and</a:t>
            </a:r>
            <a:r>
              <a:rPr sz="1300" b="1" spc="-25" dirty="0">
                <a:solidFill>
                  <a:srgbClr val="FF0000"/>
                </a:solidFill>
                <a:latin typeface="Times"/>
                <a:cs typeface="Times"/>
              </a:rPr>
              <a:t> </a:t>
            </a:r>
            <a:r>
              <a:rPr sz="1300" b="1" spc="-10" dirty="0">
                <a:solidFill>
                  <a:srgbClr val="FF0000"/>
                </a:solidFill>
                <a:latin typeface="Times"/>
                <a:cs typeface="Times"/>
              </a:rPr>
              <a:t>True</a:t>
            </a:r>
            <a:r>
              <a:rPr sz="1300" b="1" spc="-25" dirty="0">
                <a:solidFill>
                  <a:srgbClr val="FF0000"/>
                </a:solidFill>
                <a:latin typeface="Times"/>
                <a:cs typeface="Times"/>
              </a:rPr>
              <a:t> </a:t>
            </a:r>
            <a:r>
              <a:rPr sz="1300" spc="-70" dirty="0">
                <a:latin typeface="Georgia"/>
                <a:cs typeface="Georgia"/>
              </a:rPr>
              <a:t>results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in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b="1" spc="-20" dirty="0">
                <a:solidFill>
                  <a:srgbClr val="FF0000"/>
                </a:solidFill>
                <a:latin typeface="Times"/>
                <a:cs typeface="Times"/>
              </a:rPr>
              <a:t>True</a:t>
            </a:r>
            <a:r>
              <a:rPr sz="1300" spc="-20" dirty="0">
                <a:latin typeface="Georgia"/>
                <a:cs typeface="Georgia"/>
              </a:rPr>
              <a:t>.</a:t>
            </a:r>
            <a:endParaRPr sz="13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057720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28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For Loop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BC00825B-A5E4-B084-71AC-908DD5F0BC0A}"/>
              </a:ext>
            </a:extLst>
          </p:cNvPr>
          <p:cNvSpPr txBox="1"/>
          <p:nvPr/>
        </p:nvSpPr>
        <p:spPr>
          <a:xfrm>
            <a:off x="497405" y="1081167"/>
            <a:ext cx="5627370" cy="154114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5080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spc="-35" dirty="0">
                <a:latin typeface="Georgia"/>
                <a:cs typeface="Georgia"/>
              </a:rPr>
              <a:t>The</a:t>
            </a:r>
            <a:r>
              <a:rPr sz="1500" spc="-5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for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90" dirty="0">
                <a:latin typeface="Georgia"/>
                <a:cs typeface="Georgia"/>
              </a:rPr>
              <a:t>statement,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can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be </a:t>
            </a:r>
            <a:r>
              <a:rPr sz="1500" spc="-75" dirty="0">
                <a:latin typeface="Georgia"/>
                <a:cs typeface="Georgia"/>
              </a:rPr>
              <a:t>used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in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conjunction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with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many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Python 	</a:t>
            </a:r>
            <a:r>
              <a:rPr sz="1500" spc="-10" dirty="0">
                <a:latin typeface="Georgia"/>
                <a:cs typeface="Georgia"/>
              </a:rPr>
              <a:t>collections.</a:t>
            </a:r>
            <a:endParaRPr sz="1500" dirty="0">
              <a:latin typeface="Georgia"/>
              <a:cs typeface="Georgia"/>
            </a:endParaRPr>
          </a:p>
          <a:p>
            <a:pPr marL="368933" marR="177799" lvl="1" indent="-107313">
              <a:lnSpc>
                <a:spcPts val="1360"/>
              </a:lnSpc>
              <a:spcBef>
                <a:spcPts val="270"/>
              </a:spcBef>
              <a:buChar char="•"/>
              <a:tabLst>
                <a:tab pos="386713" algn="l"/>
              </a:tabLst>
            </a:pPr>
            <a:r>
              <a:rPr sz="1300" spc="-45" dirty="0">
                <a:latin typeface="Georgia"/>
                <a:cs typeface="Georgia"/>
              </a:rPr>
              <a:t>The</a:t>
            </a:r>
            <a:r>
              <a:rPr sz="1300" spc="-35" dirty="0">
                <a:latin typeface="Georgia"/>
                <a:cs typeface="Georgia"/>
              </a:rPr>
              <a:t> </a:t>
            </a:r>
            <a:r>
              <a:rPr sz="1300" spc="-30" dirty="0">
                <a:latin typeface="Georgia"/>
                <a:cs typeface="Georgia"/>
              </a:rPr>
              <a:t>for</a:t>
            </a:r>
            <a:r>
              <a:rPr sz="1300" spc="-50" dirty="0">
                <a:latin typeface="Georgia"/>
                <a:cs typeface="Georgia"/>
              </a:rPr>
              <a:t> </a:t>
            </a:r>
            <a:r>
              <a:rPr sz="1300" spc="-85" dirty="0">
                <a:latin typeface="Georgia"/>
                <a:cs typeface="Georgia"/>
              </a:rPr>
              <a:t>statement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can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35" dirty="0">
                <a:latin typeface="Georgia"/>
                <a:cs typeface="Georgia"/>
              </a:rPr>
              <a:t>be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75" dirty="0">
                <a:latin typeface="Georgia"/>
                <a:cs typeface="Georgia"/>
              </a:rPr>
              <a:t>used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to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iterate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45" dirty="0">
                <a:latin typeface="Georgia"/>
                <a:cs typeface="Georgia"/>
              </a:rPr>
              <a:t>over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90" dirty="0">
                <a:latin typeface="Georgia"/>
                <a:cs typeface="Georgia"/>
              </a:rPr>
              <a:t>members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of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a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45" dirty="0">
                <a:latin typeface="Georgia"/>
                <a:cs typeface="Georgia"/>
              </a:rPr>
              <a:t>collection,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25" dirty="0">
                <a:latin typeface="Georgia"/>
                <a:cs typeface="Georgia"/>
              </a:rPr>
              <a:t>so 	</a:t>
            </a:r>
            <a:r>
              <a:rPr sz="1300" spc="-40" dirty="0">
                <a:latin typeface="Georgia"/>
                <a:cs typeface="Georgia"/>
              </a:rPr>
              <a:t>long </a:t>
            </a:r>
            <a:r>
              <a:rPr sz="1300" spc="-55" dirty="0">
                <a:latin typeface="Georgia"/>
                <a:cs typeface="Georgia"/>
              </a:rPr>
              <a:t>as</a:t>
            </a:r>
            <a:r>
              <a:rPr sz="1300" spc="-25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40" dirty="0">
                <a:latin typeface="Georgia"/>
                <a:cs typeface="Georgia"/>
              </a:rPr>
              <a:t>collection</a:t>
            </a:r>
            <a:r>
              <a:rPr sz="1300" spc="-35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is</a:t>
            </a:r>
            <a:r>
              <a:rPr sz="1300" spc="-5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a</a:t>
            </a:r>
            <a:r>
              <a:rPr sz="1300" spc="-30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sequence</a:t>
            </a:r>
            <a:endParaRPr sz="1300" dirty="0">
              <a:latin typeface="Georgia"/>
              <a:cs typeface="Georgia"/>
            </a:endParaRPr>
          </a:p>
          <a:p>
            <a:pPr marL="115570" marR="187958" indent="-103504">
              <a:lnSpc>
                <a:spcPts val="1639"/>
              </a:lnSpc>
              <a:spcBef>
                <a:spcPts val="545"/>
              </a:spcBef>
              <a:buChar char="•"/>
              <a:tabLst>
                <a:tab pos="137159" algn="l"/>
              </a:tabLst>
            </a:pPr>
            <a:r>
              <a:rPr sz="1500" spc="90" dirty="0">
                <a:latin typeface="Georgia"/>
                <a:cs typeface="Georgia"/>
              </a:rPr>
              <a:t>A</a:t>
            </a:r>
            <a:r>
              <a:rPr sz="1500" spc="-9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common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use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for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statement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is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90" dirty="0">
                <a:latin typeface="Georgia"/>
                <a:cs typeface="Georgia"/>
              </a:rPr>
              <a:t>implement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definite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iteration 	</a:t>
            </a:r>
            <a:r>
              <a:rPr sz="1500" spc="-40" dirty="0">
                <a:latin typeface="Georgia"/>
                <a:cs typeface="Georgia"/>
              </a:rPr>
              <a:t>over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range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values.</a:t>
            </a:r>
            <a:endParaRPr sz="1500" dirty="0">
              <a:latin typeface="Georgia"/>
              <a:cs typeface="Georgia"/>
            </a:endParaRPr>
          </a:p>
          <a:p>
            <a:pPr marL="368297" lvl="1" indent="-107313">
              <a:spcBef>
                <a:spcPts val="60"/>
              </a:spcBef>
              <a:buChar char="•"/>
              <a:tabLst>
                <a:tab pos="368933" algn="l"/>
              </a:tabLst>
            </a:pPr>
            <a:r>
              <a:rPr sz="1300" spc="-45" dirty="0">
                <a:latin typeface="Georgia"/>
                <a:cs typeface="Georgia"/>
              </a:rPr>
              <a:t>The</a:t>
            </a:r>
            <a:r>
              <a:rPr sz="1300" spc="-35" dirty="0">
                <a:latin typeface="Georgia"/>
                <a:cs typeface="Georgia"/>
              </a:rPr>
              <a:t> </a:t>
            </a:r>
            <a:r>
              <a:rPr sz="1300" spc="-75" dirty="0">
                <a:latin typeface="Georgia"/>
                <a:cs typeface="Georgia"/>
              </a:rPr>
              <a:t>range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function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will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95" dirty="0">
                <a:latin typeface="Georgia"/>
                <a:cs typeface="Georgia"/>
              </a:rPr>
              <a:t>return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a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75" dirty="0">
                <a:latin typeface="Georgia"/>
                <a:cs typeface="Georgia"/>
              </a:rPr>
              <a:t>range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45" dirty="0">
                <a:latin typeface="Georgia"/>
                <a:cs typeface="Georgia"/>
              </a:rPr>
              <a:t>object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75" dirty="0">
                <a:latin typeface="Georgia"/>
                <a:cs typeface="Georgia"/>
              </a:rPr>
              <a:t>representing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sequence:</a:t>
            </a:r>
            <a:endParaRPr sz="1300" dirty="0">
              <a:latin typeface="Georgia"/>
              <a:cs typeface="Georgia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D1C36B1D-C624-28A8-DCB4-78E963FE182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9600" y="2832455"/>
            <a:ext cx="2403727" cy="42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75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29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Complex Iteration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3BD7BB87-1D13-6AE5-6CCB-68553F646925}"/>
              </a:ext>
            </a:extLst>
          </p:cNvPr>
          <p:cNvSpPr txBox="1"/>
          <p:nvPr/>
        </p:nvSpPr>
        <p:spPr>
          <a:xfrm>
            <a:off x="890270" y="1086656"/>
            <a:ext cx="4951730" cy="85840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4934" indent="-102870">
              <a:spcBef>
                <a:spcPts val="125"/>
              </a:spcBef>
              <a:buChar char="•"/>
              <a:tabLst>
                <a:tab pos="115570" algn="l"/>
              </a:tabLst>
            </a:pPr>
            <a:r>
              <a:rPr sz="1500" spc="-35" dirty="0">
                <a:latin typeface="Georgia"/>
                <a:cs typeface="Georgia"/>
              </a:rPr>
              <a:t>The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example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shown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processes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each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character</a:t>
            </a:r>
            <a:r>
              <a:rPr sz="1500" dirty="0">
                <a:latin typeface="Georgia"/>
                <a:cs typeface="Georgia"/>
              </a:rPr>
              <a:t> of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string</a:t>
            </a:r>
            <a:endParaRPr sz="1500">
              <a:latin typeface="Georgia"/>
              <a:cs typeface="Georgia"/>
            </a:endParaRPr>
          </a:p>
          <a:p>
            <a:pPr marL="368297" lvl="1" indent="-107313">
              <a:spcBef>
                <a:spcPts val="90"/>
              </a:spcBef>
              <a:buChar char="•"/>
              <a:tabLst>
                <a:tab pos="368933" algn="l"/>
              </a:tabLst>
            </a:pPr>
            <a:r>
              <a:rPr sz="1300" spc="-55" dirty="0">
                <a:latin typeface="Georgia"/>
                <a:cs typeface="Georgia"/>
              </a:rPr>
              <a:t>Processes</a:t>
            </a:r>
            <a:r>
              <a:rPr sz="1300" spc="-25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each</a:t>
            </a:r>
            <a:r>
              <a:rPr sz="1300" spc="-20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character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by</a:t>
            </a:r>
            <a:r>
              <a:rPr sz="1300" spc="-75" dirty="0">
                <a:latin typeface="Georgia"/>
                <a:cs typeface="Georgia"/>
              </a:rPr>
              <a:t> appending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20" dirty="0">
                <a:latin typeface="Georgia"/>
                <a:cs typeface="Georgia"/>
              </a:rPr>
              <a:t>it</a:t>
            </a:r>
            <a:r>
              <a:rPr sz="1300" spc="-40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to</a:t>
            </a:r>
            <a:r>
              <a:rPr sz="1300" spc="-3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a</a:t>
            </a:r>
            <a:r>
              <a:rPr sz="1300" spc="-30" dirty="0">
                <a:latin typeface="Georgia"/>
                <a:cs typeface="Georgia"/>
              </a:rPr>
              <a:t> </a:t>
            </a:r>
            <a:r>
              <a:rPr sz="1300" spc="-20" dirty="0">
                <a:latin typeface="Georgia"/>
                <a:cs typeface="Georgia"/>
              </a:rPr>
              <a:t>list</a:t>
            </a:r>
            <a:endParaRPr sz="1300">
              <a:latin typeface="Georgia"/>
              <a:cs typeface="Georgia"/>
            </a:endParaRPr>
          </a:p>
          <a:p>
            <a:pPr marL="368933" marR="5080" lvl="1" indent="-107313">
              <a:lnSpc>
                <a:spcPts val="1360"/>
              </a:lnSpc>
              <a:spcBef>
                <a:spcPts val="290"/>
              </a:spcBef>
              <a:buChar char="•"/>
              <a:tabLst>
                <a:tab pos="386713" algn="l"/>
              </a:tabLst>
            </a:pPr>
            <a:r>
              <a:rPr sz="1300" spc="-60" dirty="0">
                <a:latin typeface="Georgia"/>
                <a:cs typeface="Georgia"/>
              </a:rPr>
              <a:t>Each</a:t>
            </a:r>
            <a:r>
              <a:rPr sz="1300" spc="-20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word</a:t>
            </a:r>
            <a:r>
              <a:rPr sz="1300" spc="-2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is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85" dirty="0">
                <a:latin typeface="Georgia"/>
                <a:cs typeface="Georgia"/>
              </a:rPr>
              <a:t>parsed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to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extract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each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character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in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30" dirty="0">
                <a:latin typeface="Georgia"/>
                <a:cs typeface="Georgia"/>
              </a:rPr>
              <a:t>list.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45" dirty="0">
                <a:latin typeface="Georgia"/>
                <a:cs typeface="Georgia"/>
              </a:rPr>
              <a:t>The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result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25" dirty="0">
                <a:latin typeface="Georgia"/>
                <a:cs typeface="Georgia"/>
              </a:rPr>
              <a:t>is 	</a:t>
            </a:r>
            <a:r>
              <a:rPr sz="1300" spc="-70" dirty="0">
                <a:latin typeface="Georgia"/>
                <a:cs typeface="Georgia"/>
              </a:rPr>
              <a:t>shown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below</a:t>
            </a:r>
            <a:endParaRPr sz="1300">
              <a:latin typeface="Georgia"/>
              <a:cs typeface="Georgia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393EB2F7-5829-7789-FB91-3572007DC63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8200" y="2065442"/>
            <a:ext cx="2382982" cy="969818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D75BD5EB-AF11-AACD-2EC2-B876429D2D5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82173" y="3165687"/>
            <a:ext cx="3290454" cy="9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5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22">
            <a:extLst>
              <a:ext uri="{FF2B5EF4-FFF2-40B4-BE49-F238E27FC236}">
                <a16:creationId xmlns:a16="http://schemas.microsoft.com/office/drawing/2014/main" id="{FA1C884B-F4CF-0E82-950E-97C754E779A9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3944A1"/>
                </a:solidFill>
                <a:latin typeface="Montserrat"/>
              </a:rPr>
              <a:pPr/>
              <a:t>3</a:t>
            </a:fld>
            <a:endParaRPr lang="en-US" sz="762" spc="-18" dirty="0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76851707-68F9-0CCA-ADBF-CFC1A3F4C325}"/>
              </a:ext>
            </a:extLst>
          </p:cNvPr>
          <p:cNvSpPr txBox="1"/>
          <p:nvPr/>
        </p:nvSpPr>
        <p:spPr>
          <a:xfrm>
            <a:off x="6205899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 dirty="0">
                <a:solidFill>
                  <a:srgbClr val="3944A1"/>
                </a:solidFill>
                <a:latin typeface="Montserrat"/>
              </a:rPr>
              <a:t>Page</a:t>
            </a:r>
            <a:endParaRPr lang="en-US" sz="762" dirty="0">
              <a:solidFill>
                <a:srgbClr val="3944A1"/>
              </a:solidFill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0BDC0BE-4219-46AB-2BD3-8219929D832E}"/>
              </a:ext>
            </a:extLst>
          </p:cNvPr>
          <p:cNvSpPr txBox="1"/>
          <p:nvPr/>
        </p:nvSpPr>
        <p:spPr>
          <a:xfrm>
            <a:off x="690666" y="208833"/>
            <a:ext cx="1777589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2940" b="1" spc="-63" dirty="0">
                <a:solidFill>
                  <a:srgbClr val="414BA4"/>
                </a:solidFill>
                <a:latin typeface="Athiti" panose="00000500000000000000" pitchFamily="2" charset="-34"/>
                <a:ea typeface="+mn-lt"/>
                <a:cs typeface="Athiti" panose="00000500000000000000" pitchFamily="2" charset="-34"/>
              </a:rPr>
              <a:t>สารบัญ</a:t>
            </a:r>
            <a:endParaRPr lang="en-US" dirty="0"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6" name="AutoShape 22">
            <a:extLst>
              <a:ext uri="{FF2B5EF4-FFF2-40B4-BE49-F238E27FC236}">
                <a16:creationId xmlns:a16="http://schemas.microsoft.com/office/drawing/2014/main" id="{87510275-3D5B-B5D8-A323-7556470F159A}"/>
              </a:ext>
            </a:extLst>
          </p:cNvPr>
          <p:cNvSpPr/>
          <p:nvPr/>
        </p:nvSpPr>
        <p:spPr>
          <a:xfrm rot="7891" flipV="1">
            <a:off x="281031" y="352914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21006C-C3EB-3D7B-3310-E56BA499FB2D}"/>
              </a:ext>
            </a:extLst>
          </p:cNvPr>
          <p:cNvGrpSpPr/>
          <p:nvPr/>
        </p:nvGrpSpPr>
        <p:grpSpPr>
          <a:xfrm>
            <a:off x="281013" y="803928"/>
            <a:ext cx="2735090" cy="1466145"/>
            <a:chOff x="221012" y="1012485"/>
            <a:chExt cx="2735090" cy="1466145"/>
          </a:xfrm>
        </p:grpSpPr>
        <p:grpSp>
          <p:nvGrpSpPr>
            <p:cNvPr id="24" name="Group 4">
              <a:extLst>
                <a:ext uri="{FF2B5EF4-FFF2-40B4-BE49-F238E27FC236}">
                  <a16:creationId xmlns:a16="http://schemas.microsoft.com/office/drawing/2014/main" id="{951FCF8E-1572-8573-C1B3-4B5223A92E0B}"/>
                </a:ext>
              </a:extLst>
            </p:cNvPr>
            <p:cNvGrpSpPr/>
            <p:nvPr/>
          </p:nvGrpSpPr>
          <p:grpSpPr>
            <a:xfrm>
              <a:off x="221012" y="1012485"/>
              <a:ext cx="341748" cy="343280"/>
              <a:chOff x="14167" y="0"/>
              <a:chExt cx="6321665" cy="6350000"/>
            </a:xfrm>
          </p:grpSpPr>
          <p:sp>
            <p:nvSpPr>
              <p:cNvPr id="26" name="Freeform 5">
                <a:extLst>
                  <a:ext uri="{FF2B5EF4-FFF2-40B4-BE49-F238E27FC236}">
                    <a16:creationId xmlns:a16="http://schemas.microsoft.com/office/drawing/2014/main" id="{0145174C-31FF-D604-741E-52621B94228E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F2BEB-723C-075A-ED49-27CF2F41852C}"/>
                </a:ext>
              </a:extLst>
            </p:cNvPr>
            <p:cNvSpPr txBox="1"/>
            <p:nvPr/>
          </p:nvSpPr>
          <p:spPr>
            <a:xfrm>
              <a:off x="221012" y="1020539"/>
              <a:ext cx="2735090" cy="14580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b="1" dirty="0">
                  <a:solidFill>
                    <a:schemeClr val="accent2"/>
                  </a:solidFill>
                  <a:latin typeface="Athiti"/>
                  <a:ea typeface="Calibri"/>
                  <a:cs typeface="Athiti"/>
                </a:rPr>
                <a:t>Part 1: </a:t>
              </a:r>
              <a:r>
                <a:rPr lang="th-TH" sz="1000" b="1" dirty="0">
                  <a:solidFill>
                    <a:schemeClr val="accent2"/>
                  </a:solidFill>
                  <a:latin typeface="Athiti"/>
                  <a:ea typeface="Calibri"/>
                  <a:cs typeface="Athiti"/>
                </a:rPr>
                <a:t>เริ่มต้นกับ</a:t>
              </a:r>
              <a:r>
                <a:rPr lang="en-US" sz="1000" b="1" dirty="0">
                  <a:solidFill>
                    <a:schemeClr val="accent2"/>
                  </a:solidFill>
                  <a:latin typeface="Athiti"/>
                  <a:ea typeface="Calibri"/>
                  <a:cs typeface="Athiti"/>
                </a:rPr>
                <a:t> Python</a:t>
              </a:r>
              <a:endParaRPr lang="th-TH" sz="1000" b="1" dirty="0">
                <a:solidFill>
                  <a:schemeClr val="accent2"/>
                </a:solidFill>
                <a:latin typeface="Athiti"/>
                <a:ea typeface="Calibri"/>
                <a:cs typeface="Athiti"/>
              </a:endParaRPr>
            </a:p>
            <a:p>
              <a:pPr marL="228599" indent="-228599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000" dirty="0">
                  <a:solidFill>
                    <a:schemeClr val="tx1"/>
                  </a:solidFill>
                  <a:latin typeface="Athiti"/>
                  <a:ea typeface="Calibri"/>
                  <a:cs typeface="Athiti"/>
                </a:rPr>
                <a:t>Data types</a:t>
              </a:r>
              <a:endParaRPr lang="th-TH" sz="1000" dirty="0">
                <a:solidFill>
                  <a:schemeClr val="tx1"/>
                </a:solidFill>
                <a:latin typeface="Athiti"/>
                <a:ea typeface="Calibri"/>
                <a:cs typeface="Athiti"/>
              </a:endParaRPr>
            </a:p>
            <a:p>
              <a:pPr marL="228599" indent="-228599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000" dirty="0">
                  <a:solidFill>
                    <a:schemeClr val="tx1"/>
                  </a:solidFill>
                  <a:latin typeface="Athiti"/>
                  <a:ea typeface="Calibri"/>
                  <a:cs typeface="Athiti"/>
                </a:rPr>
                <a:t>Operators</a:t>
              </a:r>
              <a:endParaRPr lang="th-TH" sz="1000" dirty="0">
                <a:solidFill>
                  <a:schemeClr val="tx1"/>
                </a:solidFill>
                <a:latin typeface="Athiti"/>
                <a:ea typeface="Calibri"/>
                <a:cs typeface="Athiti"/>
              </a:endParaRPr>
            </a:p>
            <a:p>
              <a:pPr marL="228599" indent="-228599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000" dirty="0">
                  <a:solidFill>
                    <a:schemeClr val="tx1"/>
                  </a:solidFill>
                  <a:latin typeface="Athiti"/>
                  <a:ea typeface="Calibri"/>
                  <a:cs typeface="Athiti"/>
                </a:rPr>
                <a:t>Conditionals</a:t>
              </a:r>
              <a:endParaRPr lang="th-TH" sz="1000" dirty="0">
                <a:solidFill>
                  <a:schemeClr val="tx1"/>
                </a:solidFill>
                <a:latin typeface="Athiti"/>
                <a:ea typeface="Calibri"/>
                <a:cs typeface="Athiti"/>
              </a:endParaRPr>
            </a:p>
            <a:p>
              <a:pPr marL="228599" indent="-228599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000" dirty="0">
                  <a:solidFill>
                    <a:schemeClr val="tx1"/>
                  </a:solidFill>
                  <a:latin typeface="Athiti"/>
                  <a:ea typeface="Calibri"/>
                  <a:cs typeface="Athiti"/>
                </a:rPr>
                <a:t>Iteration</a:t>
              </a:r>
              <a:endParaRPr lang="th-TH" sz="1000" dirty="0">
                <a:solidFill>
                  <a:schemeClr val="tx1"/>
                </a:solidFill>
                <a:latin typeface="Athiti"/>
                <a:ea typeface="Calibri"/>
                <a:cs typeface="Athiti"/>
              </a:endParaRPr>
            </a:p>
            <a:p>
              <a:pPr marL="228599" indent="-228599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000" dirty="0">
                  <a:solidFill>
                    <a:schemeClr val="tx1"/>
                  </a:solidFill>
                  <a:latin typeface="Athiti"/>
                  <a:ea typeface="Calibri"/>
                  <a:cs typeface="Athiti"/>
                </a:rPr>
                <a:t>Built in data structures (Lists, Dictionaries)</a:t>
              </a:r>
              <a:endParaRPr lang="th-TH" sz="1000" dirty="0">
                <a:solidFill>
                  <a:schemeClr val="tx1"/>
                </a:solidFill>
                <a:latin typeface="Athiti"/>
                <a:ea typeface="Calibri"/>
                <a:cs typeface="Athit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D46885D-DFDC-6922-5429-A2FD4B7C580D}"/>
              </a:ext>
            </a:extLst>
          </p:cNvPr>
          <p:cNvGrpSpPr/>
          <p:nvPr/>
        </p:nvGrpSpPr>
        <p:grpSpPr>
          <a:xfrm>
            <a:off x="3073237" y="796624"/>
            <a:ext cx="3565888" cy="1458091"/>
            <a:chOff x="2794000" y="223397"/>
            <a:chExt cx="3565888" cy="1458091"/>
          </a:xfrm>
        </p:grpSpPr>
        <p:grpSp>
          <p:nvGrpSpPr>
            <p:cNvPr id="27" name="Group 4">
              <a:extLst>
                <a:ext uri="{FF2B5EF4-FFF2-40B4-BE49-F238E27FC236}">
                  <a16:creationId xmlns:a16="http://schemas.microsoft.com/office/drawing/2014/main" id="{6545FDBC-B11E-29BA-36F8-E7D599E774DB}"/>
                </a:ext>
              </a:extLst>
            </p:cNvPr>
            <p:cNvGrpSpPr/>
            <p:nvPr/>
          </p:nvGrpSpPr>
          <p:grpSpPr>
            <a:xfrm>
              <a:off x="2803888" y="224672"/>
              <a:ext cx="341748" cy="343280"/>
              <a:chOff x="1254108" y="0"/>
              <a:chExt cx="6321665" cy="6350000"/>
            </a:xfrm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9FCAE1C6-4346-E33E-4C78-66FF080D0373}"/>
                  </a:ext>
                </a:extLst>
              </p:cNvPr>
              <p:cNvSpPr/>
              <p:nvPr/>
            </p:nvSpPr>
            <p:spPr>
              <a:xfrm>
                <a:off x="1254108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82E187-3B03-BC7B-7A65-B826DE809038}"/>
                </a:ext>
              </a:extLst>
            </p:cNvPr>
            <p:cNvSpPr txBox="1"/>
            <p:nvPr/>
          </p:nvSpPr>
          <p:spPr>
            <a:xfrm>
              <a:off x="2794000" y="223397"/>
              <a:ext cx="3565888" cy="14580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b="1" dirty="0">
                  <a:solidFill>
                    <a:schemeClr val="accent2"/>
                  </a:solidFill>
                  <a:latin typeface="Athiti"/>
                  <a:ea typeface="Calibri"/>
                  <a:cs typeface="Athiti"/>
                </a:rPr>
                <a:t>Part 2: </a:t>
              </a:r>
              <a:r>
                <a:rPr lang="th-TH" sz="1000" b="1" dirty="0">
                  <a:solidFill>
                    <a:schemeClr val="accent2"/>
                  </a:solidFill>
                  <a:latin typeface="Athiti"/>
                  <a:ea typeface="Calibri"/>
                  <a:cs typeface="Athiti"/>
                </a:rPr>
                <a:t>การเขียนโปรแกรมเชิงวัตถุ </a:t>
              </a:r>
              <a:r>
                <a:rPr lang="en-US" sz="1000" b="1" dirty="0">
                  <a:solidFill>
                    <a:schemeClr val="accent2"/>
                  </a:solidFill>
                  <a:latin typeface="Athiti"/>
                  <a:ea typeface="Calibri"/>
                  <a:cs typeface="Athiti"/>
                </a:rPr>
                <a:t>(Object oriented)</a:t>
              </a:r>
            </a:p>
            <a:p>
              <a:pPr marL="228599" indent="-228599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000" dirty="0">
                  <a:solidFill>
                    <a:schemeClr val="tx1"/>
                  </a:solidFill>
                  <a:latin typeface="Athiti"/>
                  <a:ea typeface="Calibri"/>
                  <a:cs typeface="Athiti"/>
                </a:rPr>
                <a:t>Python – Defining classes</a:t>
              </a:r>
            </a:p>
            <a:p>
              <a:pPr marL="228599" indent="-228599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000" dirty="0">
                  <a:solidFill>
                    <a:schemeClr val="tx1"/>
                  </a:solidFill>
                  <a:latin typeface="Athiti"/>
                  <a:ea typeface="Calibri"/>
                  <a:cs typeface="Athiti"/>
                </a:rPr>
                <a:t>Understanding inheritance</a:t>
              </a:r>
            </a:p>
            <a:p>
              <a:pPr marL="228599" indent="-228599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000" dirty="0">
                  <a:solidFill>
                    <a:schemeClr val="tx1"/>
                  </a:solidFill>
                  <a:latin typeface="Athiti"/>
                  <a:ea typeface="Calibri"/>
                  <a:cs typeface="Athiti"/>
                </a:rPr>
                <a:t>Understanding the concept of. </a:t>
              </a:r>
              <a:r>
                <a:rPr lang="en-US" sz="1000" dirty="0" err="1">
                  <a:solidFill>
                    <a:schemeClr val="tx1"/>
                  </a:solidFill>
                  <a:latin typeface="Athiti"/>
                  <a:ea typeface="Calibri"/>
                  <a:cs typeface="Athiti"/>
                </a:rPr>
                <a:t>Encaptulation</a:t>
              </a:r>
              <a:endParaRPr lang="en-US" sz="1000" dirty="0">
                <a:solidFill>
                  <a:schemeClr val="tx1"/>
                </a:solidFill>
                <a:latin typeface="Athiti"/>
                <a:ea typeface="Calibri"/>
                <a:cs typeface="Athiti"/>
              </a:endParaRPr>
            </a:p>
            <a:p>
              <a:pPr marL="228599" indent="-228599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000" dirty="0">
                  <a:solidFill>
                    <a:schemeClr val="tx1"/>
                  </a:solidFill>
                  <a:latin typeface="Athiti"/>
                  <a:ea typeface="Calibri"/>
                  <a:cs typeface="Athiti"/>
                </a:rPr>
                <a:t>Understanding abstraction and abstract data types (ADTs)</a:t>
              </a:r>
            </a:p>
            <a:p>
              <a:pPr marL="228599" indent="-228599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000" dirty="0">
                  <a:solidFill>
                    <a:schemeClr val="tx1"/>
                  </a:solidFill>
                  <a:latin typeface="Athiti"/>
                  <a:ea typeface="Calibri"/>
                  <a:cs typeface="Athiti"/>
                </a:rPr>
                <a:t>Understanding polymorphism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4F330D-B624-960F-EFA7-43544827A936}"/>
              </a:ext>
            </a:extLst>
          </p:cNvPr>
          <p:cNvGrpSpPr/>
          <p:nvPr/>
        </p:nvGrpSpPr>
        <p:grpSpPr>
          <a:xfrm>
            <a:off x="3088912" y="2351649"/>
            <a:ext cx="2855563" cy="996427"/>
            <a:chOff x="3443636" y="2103554"/>
            <a:chExt cx="2855563" cy="996427"/>
          </a:xfrm>
        </p:grpSpPr>
        <p:grpSp>
          <p:nvGrpSpPr>
            <p:cNvPr id="29" name="Group 4">
              <a:extLst>
                <a:ext uri="{FF2B5EF4-FFF2-40B4-BE49-F238E27FC236}">
                  <a16:creationId xmlns:a16="http://schemas.microsoft.com/office/drawing/2014/main" id="{B755FB16-A566-225B-8BAD-ECFC61B17CFB}"/>
                </a:ext>
              </a:extLst>
            </p:cNvPr>
            <p:cNvGrpSpPr/>
            <p:nvPr/>
          </p:nvGrpSpPr>
          <p:grpSpPr>
            <a:xfrm>
              <a:off x="3458274" y="2106212"/>
              <a:ext cx="341748" cy="343280"/>
              <a:chOff x="14167" y="0"/>
              <a:chExt cx="6321665" cy="6350000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13253724-5F20-7A44-320D-9DA7D17ADEE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0F8725-8854-4EF2-D56B-DDFD0C761129}"/>
                </a:ext>
              </a:extLst>
            </p:cNvPr>
            <p:cNvSpPr txBox="1"/>
            <p:nvPr/>
          </p:nvSpPr>
          <p:spPr>
            <a:xfrm>
              <a:off x="3443636" y="2103554"/>
              <a:ext cx="2855563" cy="9964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b="1" dirty="0">
                  <a:solidFill>
                    <a:schemeClr val="accent2"/>
                  </a:solidFill>
                  <a:latin typeface="Athiti"/>
                  <a:ea typeface="Calibri"/>
                  <a:cs typeface="Athiti"/>
                </a:rPr>
                <a:t>Part 3: HEI Integrated Data Hub</a:t>
              </a:r>
            </a:p>
            <a:p>
              <a:pPr marL="228599" indent="-228599">
                <a:lnSpc>
                  <a:spcPct val="150000"/>
                </a:lnSpc>
                <a:buFont typeface="+mj-lt"/>
                <a:buAutoNum type="arabicPeriod"/>
              </a:pPr>
              <a:r>
                <a:rPr lang="th-TH" sz="1000" dirty="0">
                  <a:solidFill>
                    <a:schemeClr val="tx1"/>
                  </a:solidFill>
                  <a:latin typeface="Athiti"/>
                  <a:ea typeface="Calibri"/>
                  <a:cs typeface="Athiti"/>
                </a:rPr>
                <a:t>ภาพรวมของโครงการ </a:t>
              </a:r>
              <a:r>
                <a:rPr lang="en-US" sz="1000" dirty="0">
                  <a:solidFill>
                    <a:schemeClr val="tx1"/>
                  </a:solidFill>
                  <a:latin typeface="Athiti"/>
                  <a:ea typeface="Calibri"/>
                  <a:cs typeface="Athiti"/>
                </a:rPr>
                <a:t>HEI Integrated Data Hub </a:t>
              </a:r>
            </a:p>
            <a:p>
              <a:pPr marL="228599" indent="-228599">
                <a:lnSpc>
                  <a:spcPct val="150000"/>
                </a:lnSpc>
                <a:buFont typeface="+mj-lt"/>
                <a:buAutoNum type="arabicPeriod"/>
              </a:pPr>
              <a:r>
                <a:rPr lang="th-TH" sz="1000" dirty="0">
                  <a:solidFill>
                    <a:schemeClr val="tx1"/>
                  </a:solidFill>
                  <a:latin typeface="Athiti"/>
                  <a:ea typeface="Calibri"/>
                  <a:cs typeface="Athiti"/>
                </a:rPr>
                <a:t>การใช้งานเครื่องมือ </a:t>
              </a:r>
              <a:r>
                <a:rPr lang="en-US" sz="1000" dirty="0">
                  <a:solidFill>
                    <a:schemeClr val="tx1"/>
                  </a:solidFill>
                  <a:latin typeface="Athiti"/>
                  <a:ea typeface="Calibri"/>
                  <a:cs typeface="Athiti"/>
                </a:rPr>
                <a:t>Apache Airflow </a:t>
              </a:r>
            </a:p>
            <a:p>
              <a:pPr marL="228599" indent="-228599">
                <a:lnSpc>
                  <a:spcPct val="150000"/>
                </a:lnSpc>
                <a:buFont typeface="+mj-lt"/>
                <a:buAutoNum type="arabicPeriod"/>
              </a:pPr>
              <a:r>
                <a:rPr lang="th-TH" sz="1000" dirty="0">
                  <a:solidFill>
                    <a:schemeClr val="tx1"/>
                  </a:solidFill>
                  <a:latin typeface="Athiti"/>
                  <a:ea typeface="Calibri"/>
                  <a:cs typeface="Athiti"/>
                </a:rPr>
                <a:t>วิธีการนำเข้าข้อมูลโดยใช้เครื่องมือ </a:t>
              </a:r>
              <a:r>
                <a:rPr lang="en-US" sz="1000" dirty="0">
                  <a:solidFill>
                    <a:schemeClr val="tx1"/>
                  </a:solidFill>
                  <a:latin typeface="Athiti"/>
                  <a:ea typeface="Calibri"/>
                  <a:cs typeface="Athiti"/>
                </a:rPr>
                <a:t>Apache Airflow</a:t>
              </a:r>
              <a:endParaRPr lang="en-US" sz="1000" dirty="0"/>
            </a:p>
          </p:txBody>
        </p:sp>
      </p:grpSp>
      <p:grpSp>
        <p:nvGrpSpPr>
          <p:cNvPr id="37" name="Group 4">
            <a:extLst>
              <a:ext uri="{FF2B5EF4-FFF2-40B4-BE49-F238E27FC236}">
                <a16:creationId xmlns:a16="http://schemas.microsoft.com/office/drawing/2014/main" id="{23534B7F-2469-3633-FC3C-6C2CB41FB920}"/>
              </a:ext>
            </a:extLst>
          </p:cNvPr>
          <p:cNvGrpSpPr/>
          <p:nvPr/>
        </p:nvGrpSpPr>
        <p:grpSpPr>
          <a:xfrm>
            <a:off x="736601" y="2612825"/>
            <a:ext cx="629774" cy="632597"/>
            <a:chOff x="14167" y="0"/>
            <a:chExt cx="6321665" cy="6350000"/>
          </a:xfrm>
          <a:effectLst>
            <a:outerShdw blurRad="50800" dist="38100" dir="2700000" sx="97000" sy="97000" algn="tl" rotWithShape="0">
              <a:prstClr val="black">
                <a:alpha val="39000"/>
              </a:prstClr>
            </a:outerShdw>
          </a:effectLst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442E293C-DD5C-0D2A-46AF-79E7D6429AE0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0" name="Group 4">
            <a:extLst>
              <a:ext uri="{FF2B5EF4-FFF2-40B4-BE49-F238E27FC236}">
                <a16:creationId xmlns:a16="http://schemas.microsoft.com/office/drawing/2014/main" id="{BACC0CB0-C8A2-5474-A93A-8CFCA1AB5F40}"/>
              </a:ext>
            </a:extLst>
          </p:cNvPr>
          <p:cNvGrpSpPr/>
          <p:nvPr/>
        </p:nvGrpSpPr>
        <p:grpSpPr>
          <a:xfrm>
            <a:off x="1117600" y="2914259"/>
            <a:ext cx="364086" cy="365718"/>
            <a:chOff x="14167" y="0"/>
            <a:chExt cx="6321665" cy="6350000"/>
          </a:xfrm>
          <a:effectLst>
            <a:outerShdw blurRad="50800" dist="38100" dir="2700000" sx="97000" sy="97000" algn="tl" rotWithShape="0">
              <a:prstClr val="black">
                <a:alpha val="39000"/>
              </a:prstClr>
            </a:outerShdw>
          </a:effectLst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C12C1AE2-A537-B81D-81F9-ED728492C635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76CCB19D-66FF-D3F4-F088-00468FF30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" y="255054"/>
            <a:ext cx="341748" cy="33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65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30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Conditionals: if/else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A92A96D-BA19-466E-42E6-A5863315C468}"/>
              </a:ext>
            </a:extLst>
          </p:cNvPr>
          <p:cNvSpPr txBox="1"/>
          <p:nvPr/>
        </p:nvSpPr>
        <p:spPr>
          <a:xfrm>
            <a:off x="855519" y="967492"/>
            <a:ext cx="4895215" cy="136842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5080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spc="-40" dirty="0">
                <a:latin typeface="Georgia"/>
                <a:cs typeface="Georgia"/>
              </a:rPr>
              <a:t>Selection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statements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allow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programmers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ask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questions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30" dirty="0">
                <a:latin typeface="Georgia"/>
                <a:cs typeface="Georgia"/>
              </a:rPr>
              <a:t>and 	</a:t>
            </a:r>
            <a:r>
              <a:rPr sz="1500" spc="-80" dirty="0">
                <a:latin typeface="Georgia"/>
                <a:cs typeface="Georgia"/>
              </a:rPr>
              <a:t>then,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based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on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result,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perform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different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actions.</a:t>
            </a:r>
            <a:endParaRPr sz="1500">
              <a:latin typeface="Georgia"/>
              <a:cs typeface="Georgia"/>
            </a:endParaRPr>
          </a:p>
          <a:p>
            <a:pPr marL="115570" marR="230503" indent="-103504">
              <a:lnSpc>
                <a:spcPts val="1639"/>
              </a:lnSpc>
              <a:spcBef>
                <a:spcPts val="535"/>
              </a:spcBef>
              <a:buChar char="•"/>
              <a:tabLst>
                <a:tab pos="137159" algn="l"/>
              </a:tabLst>
            </a:pPr>
            <a:r>
              <a:rPr sz="1500" spc="-50" dirty="0">
                <a:latin typeface="Georgia"/>
                <a:cs typeface="Georgia"/>
              </a:rPr>
              <a:t>Most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programming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languages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provide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two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versions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this 	</a:t>
            </a:r>
            <a:r>
              <a:rPr sz="1500" spc="-50" dirty="0">
                <a:latin typeface="Georgia"/>
                <a:cs typeface="Georgia"/>
              </a:rPr>
              <a:t>useful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construct:</a:t>
            </a:r>
            <a:endParaRPr sz="1500">
              <a:latin typeface="Georgia"/>
              <a:cs typeface="Georgia"/>
            </a:endParaRPr>
          </a:p>
          <a:p>
            <a:pPr marL="368297" lvl="1" indent="-107313">
              <a:spcBef>
                <a:spcPts val="60"/>
              </a:spcBef>
              <a:buChar char="•"/>
              <a:tabLst>
                <a:tab pos="368933" algn="l"/>
              </a:tabLst>
            </a:pP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25" dirty="0">
                <a:latin typeface="Georgia"/>
                <a:cs typeface="Georgia"/>
              </a:rPr>
              <a:t>ifelse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100" dirty="0">
                <a:latin typeface="Georgia"/>
                <a:cs typeface="Georgia"/>
              </a:rPr>
              <a:t>and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25" dirty="0">
                <a:latin typeface="Georgia"/>
                <a:cs typeface="Georgia"/>
              </a:rPr>
              <a:t>if.</a:t>
            </a:r>
            <a:endParaRPr sz="1300">
              <a:latin typeface="Georgia"/>
              <a:cs typeface="Georgia"/>
            </a:endParaRPr>
          </a:p>
          <a:p>
            <a:pPr marL="368297" lvl="1" indent="-107313">
              <a:spcBef>
                <a:spcPts val="80"/>
              </a:spcBef>
              <a:buChar char="•"/>
              <a:tabLst>
                <a:tab pos="368933" algn="l"/>
              </a:tabLst>
            </a:pPr>
            <a:r>
              <a:rPr sz="1300" spc="65" dirty="0">
                <a:latin typeface="Georgia"/>
                <a:cs typeface="Georgia"/>
              </a:rPr>
              <a:t>A</a:t>
            </a:r>
            <a:r>
              <a:rPr sz="1300" spc="-65" dirty="0">
                <a:latin typeface="Georgia"/>
                <a:cs typeface="Georgia"/>
              </a:rPr>
              <a:t> simple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example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of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a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binary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selection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uses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ifelse:</a:t>
            </a:r>
            <a:endParaRPr sz="1300">
              <a:latin typeface="Georgia"/>
              <a:cs typeface="Georgia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71C06855-B19E-A7D6-27E9-CE30740D586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7146" y="2335916"/>
            <a:ext cx="3075708" cy="102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56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31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List Comprehension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6B4EB18-597F-E50F-2B7E-AE4F4163EE23}"/>
              </a:ext>
            </a:extLst>
          </p:cNvPr>
          <p:cNvSpPr txBox="1"/>
          <p:nvPr/>
        </p:nvSpPr>
        <p:spPr>
          <a:xfrm>
            <a:off x="658774" y="1033925"/>
            <a:ext cx="2966720" cy="230187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5080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spc="-80" dirty="0">
                <a:latin typeface="Georgia"/>
                <a:cs typeface="Georgia"/>
              </a:rPr>
              <a:t>Returning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lists,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there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is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an 	</a:t>
            </a:r>
            <a:r>
              <a:rPr sz="1500" spc="-65" dirty="0">
                <a:latin typeface="Georgia"/>
                <a:cs typeface="Georgia"/>
              </a:rPr>
              <a:t>alternative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method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for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creating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list 	</a:t>
            </a:r>
            <a:r>
              <a:rPr sz="1500" spc="-105" dirty="0">
                <a:latin typeface="Georgia"/>
                <a:cs typeface="Georgia"/>
              </a:rPr>
              <a:t>that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uses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iteration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110" dirty="0">
                <a:latin typeface="Georgia"/>
                <a:cs typeface="Georgia"/>
              </a:rPr>
              <a:t>and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selection 	constructs.</a:t>
            </a:r>
            <a:endParaRPr sz="1500" dirty="0">
              <a:latin typeface="Georgia"/>
              <a:cs typeface="Georgia"/>
            </a:endParaRPr>
          </a:p>
          <a:p>
            <a:pPr marL="368933" marR="41910" lvl="1" indent="-107313">
              <a:lnSpc>
                <a:spcPts val="1360"/>
              </a:lnSpc>
              <a:spcBef>
                <a:spcPts val="265"/>
              </a:spcBef>
              <a:buFont typeface="Georgia"/>
              <a:buChar char="•"/>
              <a:tabLst>
                <a:tab pos="386713" algn="l"/>
              </a:tabLst>
            </a:pPr>
            <a:r>
              <a:rPr sz="1300" b="1" dirty="0">
                <a:latin typeface="Times"/>
                <a:cs typeface="Times"/>
              </a:rPr>
              <a:t>List</a:t>
            </a:r>
            <a:r>
              <a:rPr sz="1300" b="1" spc="-25" dirty="0">
                <a:latin typeface="Times"/>
                <a:cs typeface="Times"/>
              </a:rPr>
              <a:t> </a:t>
            </a:r>
            <a:r>
              <a:rPr sz="1300" b="1" dirty="0">
                <a:latin typeface="Times"/>
                <a:cs typeface="Times"/>
              </a:rPr>
              <a:t>Comprehension</a:t>
            </a:r>
            <a:r>
              <a:rPr sz="1300" b="1" spc="-25" dirty="0">
                <a:latin typeface="Times"/>
                <a:cs typeface="Times"/>
              </a:rPr>
              <a:t> </a:t>
            </a:r>
            <a:r>
              <a:rPr sz="1300" dirty="0">
                <a:latin typeface="Georgia"/>
                <a:cs typeface="Georgia"/>
              </a:rPr>
              <a:t>-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65" dirty="0">
                <a:latin typeface="Georgia"/>
                <a:cs typeface="Georgia"/>
              </a:rPr>
              <a:t>A</a:t>
            </a:r>
            <a:r>
              <a:rPr sz="1300" spc="-75" dirty="0">
                <a:latin typeface="Georgia"/>
                <a:cs typeface="Georgia"/>
              </a:rPr>
              <a:t> </a:t>
            </a:r>
            <a:r>
              <a:rPr sz="1300" spc="-20" dirty="0">
                <a:latin typeface="Georgia"/>
                <a:cs typeface="Georgia"/>
              </a:rPr>
              <a:t>list 	</a:t>
            </a:r>
            <a:r>
              <a:rPr sz="1300" spc="-75" dirty="0">
                <a:latin typeface="Georgia"/>
                <a:cs typeface="Georgia"/>
              </a:rPr>
              <a:t>comprehension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30" dirty="0">
                <a:latin typeface="Georgia"/>
                <a:cs typeface="Georgia"/>
              </a:rPr>
              <a:t>allows</a:t>
            </a:r>
            <a:r>
              <a:rPr sz="1300" spc="-50" dirty="0">
                <a:latin typeface="Georgia"/>
                <a:cs typeface="Georgia"/>
              </a:rPr>
              <a:t> </a:t>
            </a:r>
            <a:r>
              <a:rPr sz="1300" spc="-20" dirty="0">
                <a:latin typeface="Georgia"/>
                <a:cs typeface="Georgia"/>
              </a:rPr>
              <a:t>you</a:t>
            </a:r>
            <a:r>
              <a:rPr sz="1300" spc="-25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to</a:t>
            </a:r>
            <a:r>
              <a:rPr sz="1300" spc="-25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easily 	</a:t>
            </a:r>
            <a:r>
              <a:rPr sz="1300" spc="-70" dirty="0">
                <a:latin typeface="Georgia"/>
                <a:cs typeface="Georgia"/>
              </a:rPr>
              <a:t>create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a</a:t>
            </a:r>
            <a:r>
              <a:rPr sz="1300" spc="-25" dirty="0">
                <a:latin typeface="Georgia"/>
                <a:cs typeface="Georgia"/>
              </a:rPr>
              <a:t> </a:t>
            </a:r>
            <a:r>
              <a:rPr sz="1300" spc="-30" dirty="0">
                <a:latin typeface="Georgia"/>
                <a:cs typeface="Georgia"/>
              </a:rPr>
              <a:t>list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75" dirty="0">
                <a:latin typeface="Georgia"/>
                <a:cs typeface="Georgia"/>
              </a:rPr>
              <a:t>based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on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some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processing 	</a:t>
            </a:r>
            <a:r>
              <a:rPr sz="1300" spc="-60" dirty="0">
                <a:latin typeface="Georgia"/>
                <a:cs typeface="Georgia"/>
              </a:rPr>
              <a:t>or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selection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55" dirty="0">
                <a:latin typeface="Georgia"/>
                <a:cs typeface="Georgia"/>
              </a:rPr>
              <a:t>criteria.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For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example:</a:t>
            </a:r>
            <a:endParaRPr sz="1300" dirty="0">
              <a:latin typeface="Georgia"/>
              <a:cs typeface="Georgia"/>
            </a:endParaRPr>
          </a:p>
          <a:p>
            <a:pPr marL="115570" marR="226058" indent="-103504">
              <a:lnSpc>
                <a:spcPts val="1639"/>
              </a:lnSpc>
              <a:spcBef>
                <a:spcPts val="550"/>
              </a:spcBef>
              <a:buChar char="•"/>
              <a:tabLst>
                <a:tab pos="137159" algn="l"/>
              </a:tabLst>
            </a:pPr>
            <a:r>
              <a:rPr sz="1500" dirty="0">
                <a:latin typeface="Georgia"/>
                <a:cs typeface="Georgia"/>
              </a:rPr>
              <a:t>If</a:t>
            </a:r>
            <a:r>
              <a:rPr sz="1500" spc="-7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we</a:t>
            </a:r>
            <a:r>
              <a:rPr sz="1500" spc="-45" dirty="0">
                <a:latin typeface="Georgia"/>
                <a:cs typeface="Georgia"/>
              </a:rPr>
              <a:t> would</a:t>
            </a:r>
            <a:r>
              <a:rPr sz="1500" spc="-4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like</a:t>
            </a:r>
            <a:r>
              <a:rPr sz="1500" spc="-45" dirty="0">
                <a:latin typeface="Georgia"/>
                <a:cs typeface="Georgia"/>
              </a:rPr>
              <a:t> to</a:t>
            </a:r>
            <a:r>
              <a:rPr sz="1500" spc="-40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create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4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list</a:t>
            </a:r>
            <a:r>
              <a:rPr sz="1500" spc="-4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of 	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first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10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perfect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squares,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we 	</a:t>
            </a:r>
            <a:r>
              <a:rPr sz="1500" spc="-45" dirty="0">
                <a:latin typeface="Georgia"/>
                <a:cs typeface="Georgia"/>
              </a:rPr>
              <a:t>could</a:t>
            </a:r>
            <a:r>
              <a:rPr sz="1500" spc="-5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use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60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for</a:t>
            </a:r>
            <a:r>
              <a:rPr sz="1500" spc="-4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statement</a:t>
            </a:r>
            <a:endParaRPr sz="1500" dirty="0">
              <a:latin typeface="Georgia"/>
              <a:cs typeface="Georgia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35C3BC72-5D8E-D0EE-4FF7-DDD10BBE1DB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8281" y="1185896"/>
            <a:ext cx="2137746" cy="756458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D63CE5C7-2593-61E6-173B-BC5EF23BF7B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84601" y="2393741"/>
            <a:ext cx="2507953" cy="53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29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32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Exception Handling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32BF085F-79C3-9994-6A10-0BE0B9C7D990}"/>
              </a:ext>
            </a:extLst>
          </p:cNvPr>
          <p:cNvSpPr txBox="1"/>
          <p:nvPr/>
        </p:nvSpPr>
        <p:spPr>
          <a:xfrm>
            <a:off x="492990" y="961585"/>
            <a:ext cx="5380990" cy="208198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389252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lang="en-US" sz="1500" spc="-65" dirty="0">
                <a:latin typeface="Georgia"/>
                <a:cs typeface="Georgia"/>
              </a:rPr>
              <a:t>There</a:t>
            </a:r>
            <a:r>
              <a:rPr lang="en-US" sz="1500" spc="-30" dirty="0">
                <a:latin typeface="Georgia"/>
                <a:cs typeface="Georgia"/>
              </a:rPr>
              <a:t> </a:t>
            </a:r>
            <a:r>
              <a:rPr lang="en-US" sz="1500" spc="-80" dirty="0">
                <a:latin typeface="Georgia"/>
                <a:cs typeface="Georgia"/>
              </a:rPr>
              <a:t>are</a:t>
            </a:r>
            <a:r>
              <a:rPr lang="en-US" sz="1500" spc="-5" dirty="0">
                <a:latin typeface="Georgia"/>
                <a:cs typeface="Georgia"/>
              </a:rPr>
              <a:t> </a:t>
            </a:r>
            <a:r>
              <a:rPr lang="en-US" sz="1500" spc="-25" dirty="0">
                <a:latin typeface="Georgia"/>
                <a:cs typeface="Georgia"/>
              </a:rPr>
              <a:t>two</a:t>
            </a:r>
            <a:r>
              <a:rPr lang="en-US" sz="1500" spc="-5" dirty="0">
                <a:latin typeface="Georgia"/>
                <a:cs typeface="Georgia"/>
              </a:rPr>
              <a:t> </a:t>
            </a:r>
            <a:r>
              <a:rPr lang="en-US" sz="1500" spc="-50" dirty="0">
                <a:latin typeface="Georgia"/>
                <a:cs typeface="Georgia"/>
              </a:rPr>
              <a:t>types</a:t>
            </a:r>
            <a:r>
              <a:rPr lang="en-US" sz="1500" spc="-5" dirty="0">
                <a:latin typeface="Georgia"/>
                <a:cs typeface="Georgia"/>
              </a:rPr>
              <a:t> </a:t>
            </a:r>
            <a:r>
              <a:rPr lang="en-US" sz="1500" dirty="0">
                <a:latin typeface="Georgia"/>
                <a:cs typeface="Georgia"/>
              </a:rPr>
              <a:t>of</a:t>
            </a:r>
            <a:r>
              <a:rPr lang="en-US" sz="1500" spc="-5" dirty="0">
                <a:latin typeface="Georgia"/>
                <a:cs typeface="Georgia"/>
              </a:rPr>
              <a:t> </a:t>
            </a:r>
            <a:r>
              <a:rPr lang="en-US" sz="1500" spc="-80" dirty="0">
                <a:latin typeface="Georgia"/>
                <a:cs typeface="Georgia"/>
              </a:rPr>
              <a:t>errors</a:t>
            </a:r>
            <a:r>
              <a:rPr lang="en-US" sz="1500" dirty="0">
                <a:latin typeface="Georgia"/>
                <a:cs typeface="Georgia"/>
              </a:rPr>
              <a:t> </a:t>
            </a:r>
            <a:r>
              <a:rPr lang="en-US" sz="1500" spc="-105" dirty="0">
                <a:latin typeface="Georgia"/>
                <a:cs typeface="Georgia"/>
              </a:rPr>
              <a:t>that</a:t>
            </a:r>
            <a:r>
              <a:rPr lang="en-US" sz="1500" spc="10" dirty="0">
                <a:latin typeface="Georgia"/>
                <a:cs typeface="Georgia"/>
              </a:rPr>
              <a:t> </a:t>
            </a:r>
            <a:r>
              <a:rPr lang="en-US" sz="1500" spc="-30" dirty="0">
                <a:latin typeface="Georgia"/>
                <a:cs typeface="Georgia"/>
              </a:rPr>
              <a:t>typically</a:t>
            </a:r>
            <a:r>
              <a:rPr lang="en-US" sz="1500" dirty="0">
                <a:latin typeface="Georgia"/>
                <a:cs typeface="Georgia"/>
              </a:rPr>
              <a:t> </a:t>
            </a:r>
            <a:r>
              <a:rPr lang="en-US" sz="1500" spc="-50" dirty="0">
                <a:latin typeface="Georgia"/>
                <a:cs typeface="Georgia"/>
              </a:rPr>
              <a:t>occur</a:t>
            </a:r>
            <a:r>
              <a:rPr lang="en-US" sz="1500" spc="-5" dirty="0">
                <a:latin typeface="Georgia"/>
                <a:cs typeface="Georgia"/>
              </a:rPr>
              <a:t> </a:t>
            </a:r>
            <a:r>
              <a:rPr lang="en-US" sz="1500" spc="-65" dirty="0">
                <a:latin typeface="Georgia"/>
                <a:cs typeface="Georgia"/>
              </a:rPr>
              <a:t>when</a:t>
            </a:r>
            <a:r>
              <a:rPr lang="en-US" sz="1500" spc="-5" dirty="0">
                <a:latin typeface="Georgia"/>
                <a:cs typeface="Georgia"/>
              </a:rPr>
              <a:t> </a:t>
            </a:r>
            <a:r>
              <a:rPr lang="en-US" sz="1500" spc="-30" dirty="0">
                <a:latin typeface="Georgia"/>
                <a:cs typeface="Georgia"/>
              </a:rPr>
              <a:t>writing 	</a:t>
            </a:r>
            <a:r>
              <a:rPr lang="en-US" sz="1500" spc="-10" dirty="0">
                <a:latin typeface="Georgia"/>
                <a:cs typeface="Georgia"/>
              </a:rPr>
              <a:t>programs.</a:t>
            </a:r>
            <a:endParaRPr lang="en-US" sz="1500" dirty="0">
              <a:latin typeface="Georgia"/>
              <a:cs typeface="Georgia"/>
            </a:endParaRPr>
          </a:p>
          <a:p>
            <a:pPr marL="368933" marR="107313" lvl="1" indent="-107313">
              <a:lnSpc>
                <a:spcPts val="1360"/>
              </a:lnSpc>
              <a:spcBef>
                <a:spcPts val="270"/>
              </a:spcBef>
              <a:buChar char="•"/>
              <a:tabLst>
                <a:tab pos="386713" algn="l"/>
              </a:tabLst>
            </a:pPr>
            <a:r>
              <a:rPr lang="en-US" sz="1300" spc="-45" dirty="0">
                <a:latin typeface="Georgia"/>
                <a:cs typeface="Georgia"/>
              </a:rPr>
              <a:t>The</a:t>
            </a:r>
            <a:r>
              <a:rPr lang="en-US" sz="1300" spc="-30" dirty="0">
                <a:latin typeface="Georgia"/>
                <a:cs typeface="Georgia"/>
              </a:rPr>
              <a:t> </a:t>
            </a:r>
            <a:r>
              <a:rPr lang="en-US" sz="1300" spc="-40" dirty="0">
                <a:latin typeface="Georgia"/>
                <a:cs typeface="Georgia"/>
              </a:rPr>
              <a:t>first,</a:t>
            </a:r>
            <a:r>
              <a:rPr lang="en-US" sz="1300" dirty="0">
                <a:latin typeface="Georgia"/>
                <a:cs typeface="Georgia"/>
              </a:rPr>
              <a:t> </a:t>
            </a:r>
            <a:r>
              <a:rPr lang="en-US" sz="1300" spc="-65" dirty="0">
                <a:latin typeface="Georgia"/>
                <a:cs typeface="Georgia"/>
              </a:rPr>
              <a:t>known</a:t>
            </a:r>
            <a:r>
              <a:rPr lang="en-US" sz="1300" dirty="0">
                <a:latin typeface="Georgia"/>
                <a:cs typeface="Georgia"/>
              </a:rPr>
              <a:t> </a:t>
            </a:r>
            <a:r>
              <a:rPr lang="en-US" sz="1300" spc="-55" dirty="0">
                <a:latin typeface="Georgia"/>
                <a:cs typeface="Georgia"/>
              </a:rPr>
              <a:t>as</a:t>
            </a:r>
            <a:r>
              <a:rPr lang="en-US" sz="1300" dirty="0">
                <a:latin typeface="Georgia"/>
                <a:cs typeface="Georgia"/>
              </a:rPr>
              <a:t> a</a:t>
            </a:r>
            <a:r>
              <a:rPr lang="en-US" sz="1300" spc="5" dirty="0">
                <a:latin typeface="Georgia"/>
                <a:cs typeface="Georgia"/>
              </a:rPr>
              <a:t> </a:t>
            </a:r>
            <a:r>
              <a:rPr lang="en-US" sz="1300" spc="-50" dirty="0">
                <a:latin typeface="Georgia"/>
                <a:cs typeface="Georgia"/>
              </a:rPr>
              <a:t>syntax</a:t>
            </a:r>
            <a:r>
              <a:rPr lang="en-US" sz="1300" dirty="0">
                <a:latin typeface="Georgia"/>
                <a:cs typeface="Georgia"/>
              </a:rPr>
              <a:t> </a:t>
            </a:r>
            <a:r>
              <a:rPr lang="en-US" sz="1300" spc="-85" dirty="0">
                <a:latin typeface="Georgia"/>
                <a:cs typeface="Georgia"/>
              </a:rPr>
              <a:t>error,</a:t>
            </a:r>
            <a:r>
              <a:rPr lang="en-US" sz="1300" spc="5" dirty="0">
                <a:latin typeface="Georgia"/>
                <a:cs typeface="Georgia"/>
              </a:rPr>
              <a:t> </a:t>
            </a:r>
            <a:r>
              <a:rPr lang="en-US" sz="1300" spc="-45" dirty="0">
                <a:latin typeface="Georgia"/>
                <a:cs typeface="Georgia"/>
              </a:rPr>
              <a:t>simply</a:t>
            </a:r>
            <a:r>
              <a:rPr lang="en-US" sz="1300" spc="5" dirty="0">
                <a:latin typeface="Georgia"/>
                <a:cs typeface="Georgia"/>
              </a:rPr>
              <a:t> </a:t>
            </a:r>
            <a:r>
              <a:rPr lang="en-US" sz="1300" spc="-95" dirty="0">
                <a:latin typeface="Georgia"/>
                <a:cs typeface="Georgia"/>
              </a:rPr>
              <a:t>means</a:t>
            </a:r>
            <a:r>
              <a:rPr lang="en-US" sz="1300" spc="10" dirty="0">
                <a:latin typeface="Georgia"/>
                <a:cs typeface="Georgia"/>
              </a:rPr>
              <a:t> </a:t>
            </a:r>
            <a:r>
              <a:rPr lang="en-US" sz="1300" spc="-90" dirty="0">
                <a:latin typeface="Georgia"/>
                <a:cs typeface="Georgia"/>
              </a:rPr>
              <a:t>that</a:t>
            </a:r>
            <a:r>
              <a:rPr lang="en-US" sz="1300" spc="10" dirty="0">
                <a:latin typeface="Georgia"/>
                <a:cs typeface="Georgia"/>
              </a:rPr>
              <a:t> </a:t>
            </a:r>
            <a:r>
              <a:rPr lang="en-US" sz="1300" spc="-80" dirty="0">
                <a:latin typeface="Georgia"/>
                <a:cs typeface="Georgia"/>
              </a:rPr>
              <a:t>the</a:t>
            </a:r>
            <a:r>
              <a:rPr lang="en-US" sz="1300" dirty="0">
                <a:latin typeface="Georgia"/>
                <a:cs typeface="Georgia"/>
              </a:rPr>
              <a:t> </a:t>
            </a:r>
            <a:r>
              <a:rPr lang="en-US" sz="1300" spc="-95" dirty="0">
                <a:latin typeface="Georgia"/>
                <a:cs typeface="Georgia"/>
              </a:rPr>
              <a:t>programmer</a:t>
            </a:r>
            <a:r>
              <a:rPr lang="en-US" sz="1300" spc="10" dirty="0">
                <a:latin typeface="Georgia"/>
                <a:cs typeface="Georgia"/>
              </a:rPr>
              <a:t> </a:t>
            </a:r>
            <a:r>
              <a:rPr lang="en-US" sz="1300" spc="-25" dirty="0">
                <a:latin typeface="Georgia"/>
                <a:cs typeface="Georgia"/>
              </a:rPr>
              <a:t>has 	</a:t>
            </a:r>
            <a:r>
              <a:rPr lang="en-US" sz="1300" spc="-95" dirty="0">
                <a:latin typeface="Georgia"/>
                <a:cs typeface="Georgia"/>
              </a:rPr>
              <a:t>made</a:t>
            </a:r>
            <a:r>
              <a:rPr lang="en-US" sz="1300" spc="10" dirty="0">
                <a:latin typeface="Georgia"/>
                <a:cs typeface="Georgia"/>
              </a:rPr>
              <a:t> </a:t>
            </a:r>
            <a:r>
              <a:rPr lang="en-US" sz="1300" dirty="0">
                <a:latin typeface="Georgia"/>
                <a:cs typeface="Georgia"/>
              </a:rPr>
              <a:t>a</a:t>
            </a:r>
            <a:r>
              <a:rPr lang="en-US" sz="1300" spc="-80" dirty="0">
                <a:latin typeface="Georgia"/>
                <a:cs typeface="Georgia"/>
              </a:rPr>
              <a:t> </a:t>
            </a:r>
            <a:r>
              <a:rPr lang="en-US" sz="1300" spc="-65" dirty="0">
                <a:latin typeface="Georgia"/>
                <a:cs typeface="Georgia"/>
              </a:rPr>
              <a:t>mistake</a:t>
            </a:r>
            <a:r>
              <a:rPr lang="en-US" sz="1300" spc="-15" dirty="0">
                <a:latin typeface="Georgia"/>
                <a:cs typeface="Georgia"/>
              </a:rPr>
              <a:t> </a:t>
            </a:r>
            <a:r>
              <a:rPr lang="en-US" sz="1300" spc="-50" dirty="0">
                <a:latin typeface="Georgia"/>
                <a:cs typeface="Georgia"/>
              </a:rPr>
              <a:t>in</a:t>
            </a:r>
            <a:r>
              <a:rPr lang="en-US" sz="1300" spc="-30" dirty="0">
                <a:latin typeface="Georgia"/>
                <a:cs typeface="Georgia"/>
              </a:rPr>
              <a:t> </a:t>
            </a:r>
            <a:r>
              <a:rPr lang="en-US" sz="1300" spc="-80" dirty="0">
                <a:latin typeface="Georgia"/>
                <a:cs typeface="Georgia"/>
              </a:rPr>
              <a:t>the</a:t>
            </a:r>
            <a:r>
              <a:rPr lang="en-US" sz="1300" spc="5" dirty="0">
                <a:latin typeface="Georgia"/>
                <a:cs typeface="Georgia"/>
              </a:rPr>
              <a:t> </a:t>
            </a:r>
            <a:r>
              <a:rPr lang="en-US" sz="1300" spc="-75" dirty="0">
                <a:latin typeface="Georgia"/>
                <a:cs typeface="Georgia"/>
              </a:rPr>
              <a:t>structure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dirty="0">
                <a:latin typeface="Georgia"/>
                <a:cs typeface="Georgia"/>
              </a:rPr>
              <a:t>of</a:t>
            </a:r>
            <a:r>
              <a:rPr lang="en-US" sz="1300" spc="-35" dirty="0">
                <a:latin typeface="Georgia"/>
                <a:cs typeface="Georgia"/>
              </a:rPr>
              <a:t> </a:t>
            </a:r>
            <a:r>
              <a:rPr lang="en-US" sz="1300" dirty="0">
                <a:latin typeface="Georgia"/>
                <a:cs typeface="Georgia"/>
              </a:rPr>
              <a:t>a</a:t>
            </a:r>
            <a:r>
              <a:rPr lang="en-US" sz="1300" spc="-15" dirty="0">
                <a:latin typeface="Georgia"/>
                <a:cs typeface="Georgia"/>
              </a:rPr>
              <a:t> </a:t>
            </a:r>
            <a:r>
              <a:rPr lang="en-US" sz="1300" spc="-85" dirty="0">
                <a:latin typeface="Georgia"/>
                <a:cs typeface="Georgia"/>
              </a:rPr>
              <a:t>statement</a:t>
            </a:r>
            <a:r>
              <a:rPr lang="en-US" sz="1300" spc="5" dirty="0">
                <a:latin typeface="Georgia"/>
                <a:cs typeface="Georgia"/>
              </a:rPr>
              <a:t> </a:t>
            </a:r>
            <a:r>
              <a:rPr lang="en-US" sz="1300" spc="-60" dirty="0">
                <a:latin typeface="Georgia"/>
                <a:cs typeface="Georgia"/>
              </a:rPr>
              <a:t>or</a:t>
            </a:r>
            <a:r>
              <a:rPr lang="en-US" sz="1300" spc="-15" dirty="0">
                <a:latin typeface="Georgia"/>
                <a:cs typeface="Georgia"/>
              </a:rPr>
              <a:t> </a:t>
            </a:r>
            <a:r>
              <a:rPr lang="en-US" sz="1300" spc="-10" dirty="0">
                <a:latin typeface="Georgia"/>
                <a:cs typeface="Georgia"/>
              </a:rPr>
              <a:t>expression</a:t>
            </a:r>
            <a:endParaRPr lang="en-US" sz="1300" dirty="0">
              <a:latin typeface="Georgia"/>
              <a:cs typeface="Georgia"/>
            </a:endParaRPr>
          </a:p>
          <a:p>
            <a:pPr lvl="1">
              <a:lnSpc>
                <a:spcPct val="100000"/>
              </a:lnSpc>
              <a:buFont typeface="Georgia"/>
              <a:buChar char="•"/>
            </a:pPr>
            <a:endParaRPr lang="en-US" sz="1400" dirty="0">
              <a:latin typeface="Georgia"/>
              <a:cs typeface="Georgia"/>
            </a:endParaRPr>
          </a:p>
          <a:p>
            <a:pPr lvl="1">
              <a:lnSpc>
                <a:spcPct val="100000"/>
              </a:lnSpc>
              <a:buFont typeface="Georgia"/>
              <a:buChar char="•"/>
            </a:pPr>
            <a:endParaRPr lang="en-US" sz="1400" dirty="0">
              <a:latin typeface="Georgia"/>
              <a:cs typeface="Georgia"/>
            </a:endParaRPr>
          </a:p>
          <a:p>
            <a:pPr lvl="1">
              <a:spcBef>
                <a:spcPts val="30"/>
              </a:spcBef>
              <a:buFont typeface="Georgia"/>
              <a:buChar char="•"/>
            </a:pPr>
            <a:endParaRPr lang="en-US" sz="1700" dirty="0">
              <a:latin typeface="Georgia"/>
              <a:cs typeface="Georgia"/>
            </a:endParaRPr>
          </a:p>
          <a:p>
            <a:pPr marL="368933" marR="5080" lvl="1" indent="-107313">
              <a:lnSpc>
                <a:spcPts val="1360"/>
              </a:lnSpc>
              <a:buChar char="•"/>
              <a:tabLst>
                <a:tab pos="386713" algn="l"/>
              </a:tabLst>
            </a:pPr>
            <a:r>
              <a:rPr lang="en-US" sz="1300" spc="-45" dirty="0">
                <a:latin typeface="Georgia"/>
                <a:cs typeface="Georgia"/>
              </a:rPr>
              <a:t>The</a:t>
            </a:r>
            <a:r>
              <a:rPr lang="en-US" sz="1300" spc="-35" dirty="0">
                <a:latin typeface="Georgia"/>
                <a:cs typeface="Georgia"/>
              </a:rPr>
              <a:t> </a:t>
            </a:r>
            <a:r>
              <a:rPr lang="en-US" sz="1300" spc="-80" dirty="0">
                <a:latin typeface="Georgia"/>
                <a:cs typeface="Georgia"/>
              </a:rPr>
              <a:t>other</a:t>
            </a:r>
            <a:r>
              <a:rPr lang="en-US" sz="1300" dirty="0">
                <a:latin typeface="Georgia"/>
                <a:cs typeface="Georgia"/>
              </a:rPr>
              <a:t> </a:t>
            </a:r>
            <a:r>
              <a:rPr lang="en-US" sz="1300" spc="-50" dirty="0">
                <a:latin typeface="Georgia"/>
                <a:cs typeface="Georgia"/>
              </a:rPr>
              <a:t>type</a:t>
            </a:r>
            <a:r>
              <a:rPr lang="en-US" sz="1300" spc="-30" dirty="0">
                <a:latin typeface="Georgia"/>
                <a:cs typeface="Georgia"/>
              </a:rPr>
              <a:t> </a:t>
            </a:r>
            <a:r>
              <a:rPr lang="en-US" sz="1300" dirty="0">
                <a:latin typeface="Georgia"/>
                <a:cs typeface="Georgia"/>
              </a:rPr>
              <a:t>of</a:t>
            </a:r>
            <a:r>
              <a:rPr lang="en-US" sz="1300" spc="-75" dirty="0">
                <a:latin typeface="Georgia"/>
                <a:cs typeface="Georgia"/>
              </a:rPr>
              <a:t> </a:t>
            </a:r>
            <a:r>
              <a:rPr lang="en-US" sz="1300" spc="-80" dirty="0">
                <a:latin typeface="Georgia"/>
                <a:cs typeface="Georgia"/>
              </a:rPr>
              <a:t>error</a:t>
            </a:r>
            <a:r>
              <a:rPr lang="en-US" sz="1300" dirty="0">
                <a:latin typeface="Georgia"/>
                <a:cs typeface="Georgia"/>
              </a:rPr>
              <a:t> is</a:t>
            </a:r>
            <a:r>
              <a:rPr lang="en-US" sz="1300" spc="-35" dirty="0">
                <a:latin typeface="Georgia"/>
                <a:cs typeface="Georgia"/>
              </a:rPr>
              <a:t> </a:t>
            </a:r>
            <a:r>
              <a:rPr lang="en-US" sz="1300" dirty="0">
                <a:latin typeface="Georgia"/>
                <a:cs typeface="Georgia"/>
              </a:rPr>
              <a:t>a</a:t>
            </a:r>
            <a:r>
              <a:rPr lang="en-US" sz="1300" spc="-10" dirty="0">
                <a:latin typeface="Georgia"/>
                <a:cs typeface="Georgia"/>
              </a:rPr>
              <a:t> logic</a:t>
            </a:r>
            <a:r>
              <a:rPr lang="en-US" sz="1300" spc="-15" dirty="0">
                <a:latin typeface="Georgia"/>
                <a:cs typeface="Georgia"/>
              </a:rPr>
              <a:t> </a:t>
            </a:r>
            <a:r>
              <a:rPr lang="en-US" sz="1300" spc="-80" dirty="0">
                <a:latin typeface="Georgia"/>
                <a:cs typeface="Georgia"/>
              </a:rPr>
              <a:t>error</a:t>
            </a:r>
            <a:r>
              <a:rPr lang="en-US" sz="1300" dirty="0">
                <a:latin typeface="Georgia"/>
                <a:cs typeface="Georgia"/>
              </a:rPr>
              <a:t> </a:t>
            </a:r>
            <a:r>
              <a:rPr lang="en-US" sz="1300" spc="-190" dirty="0">
                <a:latin typeface="Georgia"/>
                <a:cs typeface="Georgia"/>
              </a:rPr>
              <a:t>–</a:t>
            </a:r>
            <a:r>
              <a:rPr lang="en-US" sz="1300" spc="10" dirty="0">
                <a:latin typeface="Georgia"/>
                <a:cs typeface="Georgia"/>
              </a:rPr>
              <a:t> </a:t>
            </a:r>
            <a:r>
              <a:rPr lang="en-US" sz="1300" spc="-80" dirty="0">
                <a:latin typeface="Georgia"/>
                <a:cs typeface="Georgia"/>
              </a:rPr>
              <a:t>the</a:t>
            </a:r>
            <a:r>
              <a:rPr lang="en-US" sz="1300" spc="5" dirty="0">
                <a:latin typeface="Georgia"/>
                <a:cs typeface="Georgia"/>
              </a:rPr>
              <a:t> </a:t>
            </a:r>
            <a:r>
              <a:rPr lang="en-US" sz="1300" spc="-85" dirty="0">
                <a:latin typeface="Georgia"/>
                <a:cs typeface="Georgia"/>
              </a:rPr>
              <a:t>program</a:t>
            </a:r>
            <a:r>
              <a:rPr lang="en-US" sz="1300" spc="5" dirty="0">
                <a:latin typeface="Georgia"/>
                <a:cs typeface="Georgia"/>
              </a:rPr>
              <a:t> </a:t>
            </a:r>
            <a:r>
              <a:rPr lang="en-US" sz="1300" spc="-50" dirty="0">
                <a:latin typeface="Georgia"/>
                <a:cs typeface="Georgia"/>
              </a:rPr>
              <a:t>executes</a:t>
            </a:r>
            <a:r>
              <a:rPr lang="en-US" sz="1300" spc="-10" dirty="0">
                <a:latin typeface="Georgia"/>
                <a:cs typeface="Georgia"/>
              </a:rPr>
              <a:t> </a:t>
            </a:r>
            <a:r>
              <a:rPr lang="en-US" sz="1300" spc="-90" dirty="0">
                <a:latin typeface="Georgia"/>
                <a:cs typeface="Georgia"/>
              </a:rPr>
              <a:t>but</a:t>
            </a:r>
            <a:r>
              <a:rPr lang="en-US" sz="1300" spc="10" dirty="0">
                <a:latin typeface="Georgia"/>
                <a:cs typeface="Georgia"/>
              </a:rPr>
              <a:t> </a:t>
            </a:r>
            <a:r>
              <a:rPr lang="en-US" sz="1300" spc="-20" dirty="0">
                <a:latin typeface="Georgia"/>
                <a:cs typeface="Georgia"/>
              </a:rPr>
              <a:t>gives</a:t>
            </a:r>
            <a:r>
              <a:rPr lang="en-US" sz="1300" spc="-15" dirty="0">
                <a:latin typeface="Georgia"/>
                <a:cs typeface="Georgia"/>
              </a:rPr>
              <a:t> </a:t>
            </a:r>
            <a:r>
              <a:rPr lang="en-US" sz="1300" spc="-25" dirty="0">
                <a:latin typeface="Georgia"/>
                <a:cs typeface="Georgia"/>
              </a:rPr>
              <a:t>the 	</a:t>
            </a:r>
            <a:r>
              <a:rPr lang="en-US" sz="1300" spc="-55" dirty="0">
                <a:latin typeface="Georgia"/>
                <a:cs typeface="Georgia"/>
              </a:rPr>
              <a:t>wrong</a:t>
            </a:r>
            <a:r>
              <a:rPr lang="en-US" sz="1300" spc="-25" dirty="0">
                <a:latin typeface="Georgia"/>
                <a:cs typeface="Georgia"/>
              </a:rPr>
              <a:t> </a:t>
            </a:r>
            <a:r>
              <a:rPr lang="en-US" sz="1300" spc="-70" dirty="0">
                <a:latin typeface="Georgia"/>
                <a:cs typeface="Georgia"/>
              </a:rPr>
              <a:t>result</a:t>
            </a:r>
            <a:r>
              <a:rPr lang="en-US" sz="1300" spc="-10" dirty="0">
                <a:latin typeface="Georgia"/>
                <a:cs typeface="Georgia"/>
              </a:rPr>
              <a:t> </a:t>
            </a:r>
            <a:r>
              <a:rPr lang="en-US" sz="1300" spc="-55" dirty="0">
                <a:latin typeface="Georgia"/>
                <a:cs typeface="Georgia"/>
              </a:rPr>
              <a:t>(often</a:t>
            </a:r>
            <a:r>
              <a:rPr lang="en-US" sz="1300" spc="-10" dirty="0">
                <a:latin typeface="Georgia"/>
                <a:cs typeface="Georgia"/>
              </a:rPr>
              <a:t> </a:t>
            </a:r>
            <a:r>
              <a:rPr lang="en-US" sz="1300" spc="-75" dirty="0">
                <a:latin typeface="Georgia"/>
                <a:cs typeface="Georgia"/>
              </a:rPr>
              <a:t>manifests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55" dirty="0">
                <a:latin typeface="Georgia"/>
                <a:cs typeface="Georgia"/>
              </a:rPr>
              <a:t>as</a:t>
            </a:r>
            <a:r>
              <a:rPr lang="en-US" sz="1300" spc="-10" dirty="0">
                <a:latin typeface="Georgia"/>
                <a:cs typeface="Georgia"/>
              </a:rPr>
              <a:t> </a:t>
            </a:r>
            <a:r>
              <a:rPr lang="en-US" sz="1300" dirty="0">
                <a:latin typeface="Georgia"/>
                <a:cs typeface="Georgia"/>
              </a:rPr>
              <a:t>a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105" dirty="0">
                <a:latin typeface="Georgia"/>
                <a:cs typeface="Georgia"/>
              </a:rPr>
              <a:t>run-</a:t>
            </a:r>
            <a:r>
              <a:rPr lang="en-US" sz="1300" spc="-65" dirty="0">
                <a:latin typeface="Georgia"/>
                <a:cs typeface="Georgia"/>
              </a:rPr>
              <a:t>time</a:t>
            </a:r>
            <a:r>
              <a:rPr lang="en-US" sz="1300" spc="-10" dirty="0">
                <a:latin typeface="Georgia"/>
                <a:cs typeface="Georgia"/>
              </a:rPr>
              <a:t> </a:t>
            </a:r>
            <a:r>
              <a:rPr lang="en-US" sz="1300" spc="-80" dirty="0">
                <a:latin typeface="Georgia"/>
                <a:cs typeface="Georgia"/>
              </a:rPr>
              <a:t>error</a:t>
            </a:r>
            <a:r>
              <a:rPr lang="en-US" sz="1300" dirty="0">
                <a:latin typeface="Georgia"/>
                <a:cs typeface="Georgia"/>
              </a:rPr>
              <a:t> </a:t>
            </a:r>
            <a:r>
              <a:rPr lang="en-US" sz="1300" spc="-25" dirty="0">
                <a:latin typeface="Georgia"/>
                <a:cs typeface="Georgia"/>
              </a:rPr>
              <a:t>(</a:t>
            </a:r>
            <a:r>
              <a:rPr lang="en-US" sz="1300" spc="-25" dirty="0" err="1">
                <a:latin typeface="Georgia"/>
                <a:cs typeface="Georgia"/>
              </a:rPr>
              <a:t>ie</a:t>
            </a:r>
            <a:r>
              <a:rPr lang="en-US" sz="1300" spc="-25" dirty="0">
                <a:latin typeface="Georgia"/>
                <a:cs typeface="Georgia"/>
              </a:rPr>
              <a:t>.</a:t>
            </a:r>
            <a:r>
              <a:rPr lang="en-US" sz="1300" spc="-10" dirty="0">
                <a:latin typeface="Georgia"/>
                <a:cs typeface="Georgia"/>
              </a:rPr>
              <a:t> </a:t>
            </a:r>
            <a:r>
              <a:rPr lang="en-US" sz="1300" spc="-30" dirty="0">
                <a:latin typeface="Georgia"/>
                <a:cs typeface="Georgia"/>
              </a:rPr>
              <a:t>Divide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dirty="0">
                <a:latin typeface="Georgia"/>
                <a:cs typeface="Georgia"/>
              </a:rPr>
              <a:t>by</a:t>
            </a:r>
            <a:r>
              <a:rPr lang="en-US" sz="1300" spc="-10" dirty="0">
                <a:latin typeface="Georgia"/>
                <a:cs typeface="Georgia"/>
              </a:rPr>
              <a:t> zero)</a:t>
            </a:r>
            <a:endParaRPr lang="en-US" sz="1300" dirty="0">
              <a:latin typeface="Georgia"/>
              <a:cs typeface="Georgia"/>
            </a:endParaRPr>
          </a:p>
          <a:p>
            <a:pPr marL="622296" lvl="2" indent="-111759">
              <a:spcBef>
                <a:spcPts val="105"/>
              </a:spcBef>
              <a:buChar char="•"/>
              <a:tabLst>
                <a:tab pos="622930" algn="l"/>
              </a:tabLst>
            </a:pPr>
            <a:r>
              <a:rPr lang="en-US" sz="1100" spc="-60" dirty="0">
                <a:latin typeface="Georgia"/>
                <a:cs typeface="Georgia"/>
              </a:rPr>
              <a:t>These</a:t>
            </a:r>
            <a:r>
              <a:rPr lang="en-US" sz="1100" spc="15" dirty="0">
                <a:latin typeface="Georgia"/>
                <a:cs typeface="Georgia"/>
              </a:rPr>
              <a:t> </a:t>
            </a:r>
            <a:r>
              <a:rPr lang="en-US" sz="1100" spc="-60" dirty="0">
                <a:latin typeface="Georgia"/>
                <a:cs typeface="Georgia"/>
              </a:rPr>
              <a:t>types</a:t>
            </a:r>
            <a:r>
              <a:rPr lang="en-US" sz="1100" spc="15" dirty="0">
                <a:latin typeface="Georgia"/>
                <a:cs typeface="Georgia"/>
              </a:rPr>
              <a:t> </a:t>
            </a:r>
            <a:r>
              <a:rPr lang="en-US" sz="1100" dirty="0">
                <a:latin typeface="Georgia"/>
                <a:cs typeface="Georgia"/>
              </a:rPr>
              <a:t>of</a:t>
            </a:r>
            <a:r>
              <a:rPr lang="en-US" sz="1100" spc="15" dirty="0">
                <a:latin typeface="Georgia"/>
                <a:cs typeface="Georgia"/>
              </a:rPr>
              <a:t> </a:t>
            </a:r>
            <a:r>
              <a:rPr lang="en-US" sz="1100" spc="-85" dirty="0">
                <a:latin typeface="Georgia"/>
                <a:cs typeface="Georgia"/>
              </a:rPr>
              <a:t>runtime</a:t>
            </a:r>
            <a:r>
              <a:rPr lang="en-US" sz="1100" spc="15" dirty="0">
                <a:latin typeface="Georgia"/>
                <a:cs typeface="Georgia"/>
              </a:rPr>
              <a:t> </a:t>
            </a:r>
            <a:r>
              <a:rPr lang="en-US" sz="1100" spc="-75" dirty="0">
                <a:latin typeface="Georgia"/>
                <a:cs typeface="Georgia"/>
              </a:rPr>
              <a:t>errors</a:t>
            </a:r>
            <a:r>
              <a:rPr lang="en-US" sz="1100" spc="15" dirty="0">
                <a:latin typeface="Georgia"/>
                <a:cs typeface="Georgia"/>
              </a:rPr>
              <a:t> </a:t>
            </a:r>
            <a:r>
              <a:rPr lang="en-US" sz="1100" spc="-80" dirty="0">
                <a:latin typeface="Georgia"/>
                <a:cs typeface="Georgia"/>
              </a:rPr>
              <a:t>are</a:t>
            </a:r>
            <a:r>
              <a:rPr lang="en-US" sz="1100" spc="15" dirty="0">
                <a:latin typeface="Georgia"/>
                <a:cs typeface="Georgia"/>
              </a:rPr>
              <a:t> </a:t>
            </a:r>
            <a:r>
              <a:rPr lang="en-US" sz="1100" spc="-40" dirty="0">
                <a:latin typeface="Georgia"/>
                <a:cs typeface="Georgia"/>
              </a:rPr>
              <a:t>called</a:t>
            </a:r>
            <a:r>
              <a:rPr lang="en-US" sz="1100" spc="15" dirty="0">
                <a:latin typeface="Georgia"/>
                <a:cs typeface="Georgia"/>
              </a:rPr>
              <a:t> </a:t>
            </a:r>
            <a:r>
              <a:rPr lang="en-US" sz="1100" b="1" spc="-10" dirty="0">
                <a:latin typeface="Times"/>
                <a:cs typeface="Times"/>
              </a:rPr>
              <a:t>exceptions</a:t>
            </a:r>
            <a:endParaRPr lang="en-US" sz="1100" dirty="0">
              <a:latin typeface="Times"/>
              <a:cs typeface="Times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074D09A4-0FE5-E89A-3B16-120D3774CC1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3801" y="1900120"/>
            <a:ext cx="1655617" cy="50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9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33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Handling Exceptions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2DE4448-E4E2-ECEC-AB8D-C28C6ECFF294}"/>
              </a:ext>
            </a:extLst>
          </p:cNvPr>
          <p:cNvSpPr txBox="1"/>
          <p:nvPr/>
        </p:nvSpPr>
        <p:spPr>
          <a:xfrm>
            <a:off x="590687" y="858441"/>
            <a:ext cx="2901950" cy="261493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96519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spc="-75" dirty="0">
                <a:latin typeface="Georgia"/>
                <a:cs typeface="Georgia"/>
              </a:rPr>
              <a:t>When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an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exception</a:t>
            </a:r>
            <a:r>
              <a:rPr sz="1500" spc="-4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occurs,</a:t>
            </a:r>
            <a:r>
              <a:rPr sz="1500" spc="-4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we</a:t>
            </a:r>
            <a:r>
              <a:rPr sz="1500" spc="-25" dirty="0">
                <a:latin typeface="Georgia"/>
                <a:cs typeface="Georgia"/>
              </a:rPr>
              <a:t> say 	</a:t>
            </a:r>
            <a:r>
              <a:rPr sz="1500" spc="-105" dirty="0">
                <a:latin typeface="Georgia"/>
                <a:cs typeface="Georgia"/>
              </a:rPr>
              <a:t>that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it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has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been</a:t>
            </a:r>
            <a:r>
              <a:rPr sz="1500" spc="-10" dirty="0">
                <a:latin typeface="Georgia"/>
                <a:cs typeface="Georgia"/>
              </a:rPr>
              <a:t> “raised.”</a:t>
            </a:r>
            <a:endParaRPr sz="1500">
              <a:latin typeface="Georgia"/>
              <a:cs typeface="Georgia"/>
            </a:endParaRPr>
          </a:p>
          <a:p>
            <a:pPr marL="115570" marR="46990" indent="-103504">
              <a:lnSpc>
                <a:spcPts val="1639"/>
              </a:lnSpc>
              <a:spcBef>
                <a:spcPts val="535"/>
              </a:spcBef>
              <a:buChar char="•"/>
              <a:tabLst>
                <a:tab pos="137159" algn="l"/>
              </a:tabLst>
            </a:pPr>
            <a:r>
              <a:rPr sz="1500" spc="-35" dirty="0">
                <a:latin typeface="Georgia"/>
                <a:cs typeface="Georgia"/>
              </a:rPr>
              <a:t>The</a:t>
            </a:r>
            <a:r>
              <a:rPr sz="1500" spc="-45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code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on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right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asks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user 	for</a:t>
            </a:r>
            <a:r>
              <a:rPr sz="1500" spc="-50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an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integer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110" dirty="0">
                <a:latin typeface="Georgia"/>
                <a:cs typeface="Georgia"/>
              </a:rPr>
              <a:t>and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then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calls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the 	</a:t>
            </a:r>
            <a:r>
              <a:rPr sz="1500" spc="-80" dirty="0">
                <a:latin typeface="Georgia"/>
                <a:cs typeface="Georgia"/>
              </a:rPr>
              <a:t>square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root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function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from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90" dirty="0">
                <a:latin typeface="Georgia"/>
                <a:cs typeface="Georgia"/>
              </a:rPr>
              <a:t>math 	</a:t>
            </a:r>
            <a:r>
              <a:rPr sz="1500" spc="-10" dirty="0">
                <a:latin typeface="Georgia"/>
                <a:cs typeface="Georgia"/>
              </a:rPr>
              <a:t>library.</a:t>
            </a:r>
            <a:endParaRPr sz="1500">
              <a:latin typeface="Georgia"/>
              <a:cs typeface="Georgia"/>
            </a:endParaRPr>
          </a:p>
          <a:p>
            <a:pPr marL="115570" marR="63500" indent="-103504">
              <a:lnSpc>
                <a:spcPts val="1639"/>
              </a:lnSpc>
              <a:spcBef>
                <a:spcPts val="535"/>
              </a:spcBef>
              <a:buChar char="•"/>
              <a:tabLst>
                <a:tab pos="137159" algn="l"/>
              </a:tabLst>
            </a:pPr>
            <a:r>
              <a:rPr sz="1500" dirty="0">
                <a:latin typeface="Georgia"/>
                <a:cs typeface="Georgia"/>
              </a:rPr>
              <a:t>If</a:t>
            </a:r>
            <a:r>
              <a:rPr sz="1500" spc="-5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user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enters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value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that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is 	</a:t>
            </a:r>
            <a:r>
              <a:rPr sz="1500" spc="-75" dirty="0">
                <a:latin typeface="Georgia"/>
                <a:cs typeface="Georgia"/>
              </a:rPr>
              <a:t>greater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than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or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equal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0,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print 	</a:t>
            </a:r>
            <a:r>
              <a:rPr sz="1500" dirty="0">
                <a:latin typeface="Georgia"/>
                <a:cs typeface="Georgia"/>
              </a:rPr>
              <a:t>will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show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square</a:t>
            </a:r>
            <a:r>
              <a:rPr sz="1500" spc="-10" dirty="0">
                <a:latin typeface="Georgia"/>
                <a:cs typeface="Georgia"/>
              </a:rPr>
              <a:t> root.</a:t>
            </a:r>
            <a:endParaRPr sz="1500">
              <a:latin typeface="Georgia"/>
              <a:cs typeface="Georgia"/>
            </a:endParaRPr>
          </a:p>
          <a:p>
            <a:pPr marL="368933" marR="5080" lvl="1" indent="-107313">
              <a:lnSpc>
                <a:spcPts val="1360"/>
              </a:lnSpc>
              <a:spcBef>
                <a:spcPts val="265"/>
              </a:spcBef>
              <a:buChar char="•"/>
              <a:tabLst>
                <a:tab pos="386713" algn="l"/>
              </a:tabLst>
            </a:pPr>
            <a:r>
              <a:rPr sz="1300" dirty="0">
                <a:latin typeface="Georgia"/>
                <a:cs typeface="Georgia"/>
              </a:rPr>
              <a:t>If</a:t>
            </a:r>
            <a:r>
              <a:rPr sz="1300" spc="-75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user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enters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a</a:t>
            </a:r>
            <a:r>
              <a:rPr sz="1300" spc="-20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negative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40" dirty="0">
                <a:latin typeface="Georgia"/>
                <a:cs typeface="Georgia"/>
              </a:rPr>
              <a:t>value,</a:t>
            </a:r>
            <a:r>
              <a:rPr sz="1300" spc="-20" dirty="0">
                <a:latin typeface="Georgia"/>
                <a:cs typeface="Georgia"/>
              </a:rPr>
              <a:t> </a:t>
            </a:r>
            <a:r>
              <a:rPr sz="1300" spc="-40" dirty="0">
                <a:latin typeface="Georgia"/>
                <a:cs typeface="Georgia"/>
              </a:rPr>
              <a:t>the 	</a:t>
            </a:r>
            <a:r>
              <a:rPr sz="1300" spc="-80" dirty="0">
                <a:latin typeface="Georgia"/>
                <a:cs typeface="Georgia"/>
              </a:rPr>
              <a:t>square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root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function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will </a:t>
            </a:r>
            <a:r>
              <a:rPr sz="1300" spc="-85" dirty="0">
                <a:latin typeface="Georgia"/>
                <a:cs typeface="Georgia"/>
              </a:rPr>
              <a:t>report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a 	</a:t>
            </a:r>
            <a:r>
              <a:rPr sz="1300" spc="-80" dirty="0">
                <a:latin typeface="Georgia"/>
                <a:cs typeface="Georgia"/>
              </a:rPr>
              <a:t>ValueError</a:t>
            </a:r>
            <a:r>
              <a:rPr sz="1300" spc="85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exception</a:t>
            </a:r>
            <a:endParaRPr sz="1300">
              <a:latin typeface="Georgia"/>
              <a:cs typeface="Georgia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331041B8-AB35-372B-E442-3E70035EF80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5188" y="1307589"/>
            <a:ext cx="3020291" cy="10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71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34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Handling Exceptions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0056A97-D10E-C518-D3F1-B25000F69713}"/>
              </a:ext>
            </a:extLst>
          </p:cNvPr>
          <p:cNvSpPr txBox="1"/>
          <p:nvPr/>
        </p:nvSpPr>
        <p:spPr>
          <a:xfrm>
            <a:off x="774281" y="1164630"/>
            <a:ext cx="2799715" cy="213042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166368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spc="-100" dirty="0">
                <a:latin typeface="Georgia"/>
                <a:cs typeface="Georgia"/>
              </a:rPr>
              <a:t>We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can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handle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this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exception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by 	</a:t>
            </a:r>
            <a:r>
              <a:rPr sz="1500" spc="-30" dirty="0">
                <a:latin typeface="Georgia"/>
                <a:cs typeface="Georgia"/>
              </a:rPr>
              <a:t>calling</a:t>
            </a:r>
            <a:r>
              <a:rPr sz="1500" spc="-4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90" dirty="0">
                <a:latin typeface="Georgia"/>
                <a:cs typeface="Georgia"/>
              </a:rPr>
              <a:t>print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function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from 	</a:t>
            </a:r>
            <a:r>
              <a:rPr sz="1500" spc="-65" dirty="0">
                <a:latin typeface="Georgia"/>
                <a:cs typeface="Georgia"/>
              </a:rPr>
              <a:t>within</a:t>
            </a:r>
            <a:r>
              <a:rPr sz="1500" spc="-4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try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block.</a:t>
            </a:r>
            <a:endParaRPr sz="1500">
              <a:latin typeface="Georgia"/>
              <a:cs typeface="Georgia"/>
            </a:endParaRPr>
          </a:p>
          <a:p>
            <a:pPr marL="115570" marR="5080" indent="-103504">
              <a:lnSpc>
                <a:spcPts val="1639"/>
              </a:lnSpc>
              <a:spcBef>
                <a:spcPts val="535"/>
              </a:spcBef>
              <a:buChar char="•"/>
              <a:tabLst>
                <a:tab pos="137159" algn="l"/>
              </a:tabLst>
            </a:pPr>
            <a:r>
              <a:rPr sz="1500" spc="90" dirty="0">
                <a:latin typeface="Georgia"/>
                <a:cs typeface="Georgia"/>
              </a:rPr>
              <a:t>A</a:t>
            </a:r>
            <a:r>
              <a:rPr sz="1500" spc="-7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corresponding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except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block 	</a:t>
            </a:r>
            <a:r>
              <a:rPr sz="1500" spc="-30" dirty="0">
                <a:latin typeface="Georgia"/>
                <a:cs typeface="Georgia"/>
              </a:rPr>
              <a:t>“catches”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exception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110" dirty="0">
                <a:latin typeface="Georgia"/>
                <a:cs typeface="Georgia"/>
              </a:rPr>
              <a:t>and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prints 	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4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message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back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user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in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the 	</a:t>
            </a:r>
            <a:r>
              <a:rPr sz="1500" spc="-60" dirty="0">
                <a:latin typeface="Georgia"/>
                <a:cs typeface="Georgia"/>
              </a:rPr>
              <a:t>event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that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an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exception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occurs.</a:t>
            </a:r>
            <a:endParaRPr sz="1500">
              <a:latin typeface="Georgia"/>
              <a:cs typeface="Georgia"/>
            </a:endParaRPr>
          </a:p>
          <a:p>
            <a:pPr marL="368933" marR="562606" lvl="1" indent="-107313">
              <a:lnSpc>
                <a:spcPts val="1360"/>
              </a:lnSpc>
              <a:spcBef>
                <a:spcPts val="260"/>
              </a:spcBef>
              <a:buChar char="•"/>
              <a:tabLst>
                <a:tab pos="386713" algn="l"/>
              </a:tabLst>
            </a:pPr>
            <a:r>
              <a:rPr sz="1300" spc="-60" dirty="0">
                <a:latin typeface="Georgia"/>
                <a:cs typeface="Georgia"/>
              </a:rPr>
              <a:t>Much</a:t>
            </a:r>
            <a:r>
              <a:rPr sz="1300" spc="-20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cleaner</a:t>
            </a:r>
            <a:r>
              <a:rPr sz="1300" spc="-20" dirty="0">
                <a:latin typeface="Georgia"/>
                <a:cs typeface="Georgia"/>
              </a:rPr>
              <a:t> </a:t>
            </a:r>
            <a:r>
              <a:rPr sz="1300" spc="-190" dirty="0">
                <a:latin typeface="Georgia"/>
                <a:cs typeface="Georgia"/>
              </a:rPr>
              <a:t>–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20" dirty="0">
                <a:latin typeface="Georgia"/>
                <a:cs typeface="Georgia"/>
              </a:rPr>
              <a:t>gives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75" dirty="0">
                <a:latin typeface="Georgia"/>
                <a:cs typeface="Georgia"/>
              </a:rPr>
              <a:t>us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a 	</a:t>
            </a:r>
            <a:r>
              <a:rPr sz="1300" spc="-65" dirty="0">
                <a:latin typeface="Georgia"/>
                <a:cs typeface="Georgia"/>
              </a:rPr>
              <a:t>meaningful</a:t>
            </a:r>
            <a:r>
              <a:rPr sz="1300" spc="20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message</a:t>
            </a:r>
            <a:r>
              <a:rPr sz="1300" spc="20" dirty="0">
                <a:latin typeface="Georgia"/>
                <a:cs typeface="Georgia"/>
              </a:rPr>
              <a:t> </a:t>
            </a:r>
            <a:r>
              <a:rPr sz="1300" spc="-100" dirty="0">
                <a:latin typeface="Georgia"/>
                <a:cs typeface="Georgia"/>
              </a:rPr>
              <a:t>and</a:t>
            </a:r>
            <a:r>
              <a:rPr sz="1300" spc="20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an 	</a:t>
            </a:r>
            <a:r>
              <a:rPr sz="1300" spc="-70" dirty="0">
                <a:latin typeface="Georgia"/>
                <a:cs typeface="Georgia"/>
              </a:rPr>
              <a:t>alternative</a:t>
            </a:r>
            <a:r>
              <a:rPr sz="1300" spc="90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value</a:t>
            </a:r>
            <a:endParaRPr sz="1300">
              <a:latin typeface="Georgia"/>
              <a:cs typeface="Georgia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48530A02-50B6-A041-A7D1-B55586FD4D4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9300" y="1223492"/>
            <a:ext cx="2596426" cy="15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36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35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Defining Functions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EB31F25-E14D-8579-5A48-23C482DCA773}"/>
              </a:ext>
            </a:extLst>
          </p:cNvPr>
          <p:cNvSpPr txBox="1"/>
          <p:nvPr/>
        </p:nvSpPr>
        <p:spPr>
          <a:xfrm>
            <a:off x="718808" y="989267"/>
            <a:ext cx="3428365" cy="226885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19685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spc="-35" dirty="0">
                <a:latin typeface="Georgia"/>
                <a:cs typeface="Georgia"/>
              </a:rPr>
              <a:t>The</a:t>
            </a:r>
            <a:r>
              <a:rPr sz="1500" spc="-50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syntax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for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45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function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definition 	</a:t>
            </a:r>
            <a:r>
              <a:rPr sz="1500" spc="-55" dirty="0">
                <a:latin typeface="Georgia"/>
                <a:cs typeface="Georgia"/>
              </a:rPr>
              <a:t>includes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name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110" dirty="0">
                <a:latin typeface="Georgia"/>
                <a:cs typeface="Georgia"/>
              </a:rPr>
              <a:t>and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 </a:t>
            </a:r>
            <a:r>
              <a:rPr sz="1500" spc="-75" dirty="0">
                <a:latin typeface="Georgia"/>
                <a:cs typeface="Georgia"/>
              </a:rPr>
              <a:t>parenthesized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list 	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formal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parameters.</a:t>
            </a:r>
            <a:endParaRPr sz="1500" dirty="0">
              <a:latin typeface="Georgia"/>
              <a:cs typeface="Georgia"/>
            </a:endParaRPr>
          </a:p>
          <a:p>
            <a:pPr marL="115570" marR="35560" indent="-103504">
              <a:lnSpc>
                <a:spcPts val="1639"/>
              </a:lnSpc>
              <a:spcBef>
                <a:spcPts val="535"/>
              </a:spcBef>
              <a:buChar char="•"/>
              <a:tabLst>
                <a:tab pos="137159" algn="l"/>
              </a:tabLst>
            </a:pPr>
            <a:r>
              <a:rPr sz="1500" spc="-60" dirty="0">
                <a:latin typeface="Georgia"/>
                <a:cs typeface="Georgia"/>
              </a:rPr>
              <a:t>For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function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example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on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right,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130" dirty="0">
                <a:latin typeface="Georgia"/>
                <a:cs typeface="Georgia"/>
              </a:rPr>
              <a:t>n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is 	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only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formal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parameter</a:t>
            </a:r>
            <a:endParaRPr sz="1500" dirty="0">
              <a:latin typeface="Georgia"/>
              <a:cs typeface="Georgia"/>
            </a:endParaRPr>
          </a:p>
          <a:p>
            <a:pPr marL="368933" marR="5080" lvl="1" indent="-107313">
              <a:lnSpc>
                <a:spcPts val="1360"/>
              </a:lnSpc>
              <a:spcBef>
                <a:spcPts val="270"/>
              </a:spcBef>
              <a:buChar char="•"/>
              <a:tabLst>
                <a:tab pos="386713" algn="l"/>
              </a:tabLst>
            </a:pPr>
            <a:r>
              <a:rPr sz="1300" spc="-45" dirty="0">
                <a:latin typeface="Georgia"/>
                <a:cs typeface="Georgia"/>
              </a:rPr>
              <a:t>The</a:t>
            </a:r>
            <a:r>
              <a:rPr sz="1300" spc="-35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details,</a:t>
            </a:r>
            <a:r>
              <a:rPr sz="1300" spc="-30" dirty="0">
                <a:latin typeface="Georgia"/>
                <a:cs typeface="Georgia"/>
              </a:rPr>
              <a:t> </a:t>
            </a:r>
            <a:r>
              <a:rPr sz="1300" spc="-85" dirty="0">
                <a:latin typeface="Georgia"/>
                <a:cs typeface="Georgia"/>
              </a:rPr>
              <a:t>hidden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40" dirty="0">
                <a:latin typeface="Georgia"/>
                <a:cs typeface="Georgia"/>
              </a:rPr>
              <a:t>“inside</a:t>
            </a:r>
            <a:r>
              <a:rPr sz="1300" spc="-2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box,”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compute 	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result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of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125" dirty="0">
                <a:latin typeface="Georgia"/>
                <a:cs typeface="Georgia"/>
              </a:rPr>
              <a:t>n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**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2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100" dirty="0">
                <a:latin typeface="Georgia"/>
                <a:cs typeface="Georgia"/>
              </a:rPr>
              <a:t>and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95" dirty="0">
                <a:latin typeface="Georgia"/>
                <a:cs typeface="Georgia"/>
              </a:rPr>
              <a:t>return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spc="-25" dirty="0">
                <a:latin typeface="Georgia"/>
                <a:cs typeface="Georgia"/>
              </a:rPr>
              <a:t>it.</a:t>
            </a:r>
            <a:endParaRPr sz="1300" dirty="0">
              <a:latin typeface="Georgia"/>
              <a:cs typeface="Georgia"/>
            </a:endParaRPr>
          </a:p>
          <a:p>
            <a:pPr marL="368933" marR="19049" lvl="1" indent="-107313">
              <a:lnSpc>
                <a:spcPts val="1360"/>
              </a:lnSpc>
              <a:spcBef>
                <a:spcPts val="280"/>
              </a:spcBef>
              <a:buChar char="•"/>
              <a:tabLst>
                <a:tab pos="386713" algn="l"/>
              </a:tabLst>
            </a:pPr>
            <a:r>
              <a:rPr sz="1300" spc="-100" dirty="0">
                <a:latin typeface="Georgia"/>
                <a:cs typeface="Georgia"/>
              </a:rPr>
              <a:t>We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can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35" dirty="0">
                <a:latin typeface="Georgia"/>
                <a:cs typeface="Georgia"/>
              </a:rPr>
              <a:t>invoke </a:t>
            </a:r>
            <a:r>
              <a:rPr sz="1300" spc="-60" dirty="0">
                <a:latin typeface="Georgia"/>
                <a:cs typeface="Georgia"/>
              </a:rPr>
              <a:t>or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20" dirty="0">
                <a:latin typeface="Georgia"/>
                <a:cs typeface="Georgia"/>
              </a:rPr>
              <a:t>call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square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function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25" dirty="0">
                <a:latin typeface="Georgia"/>
                <a:cs typeface="Georgia"/>
              </a:rPr>
              <a:t>by 	</a:t>
            </a:r>
            <a:r>
              <a:rPr sz="1300" spc="-50" dirty="0">
                <a:latin typeface="Georgia"/>
                <a:cs typeface="Georgia"/>
              </a:rPr>
              <a:t>asking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75" dirty="0">
                <a:latin typeface="Georgia"/>
                <a:cs typeface="Georgia"/>
              </a:rPr>
              <a:t>Python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environment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to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55" dirty="0">
                <a:latin typeface="Georgia"/>
                <a:cs typeface="Georgia"/>
              </a:rPr>
              <a:t>evaluate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25" dirty="0">
                <a:latin typeface="Georgia"/>
                <a:cs typeface="Georgia"/>
              </a:rPr>
              <a:t>it, 	</a:t>
            </a:r>
            <a:r>
              <a:rPr sz="1300" spc="-65" dirty="0">
                <a:latin typeface="Georgia"/>
                <a:cs typeface="Georgia"/>
              </a:rPr>
              <a:t>passing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spc="-105" dirty="0">
                <a:latin typeface="Georgia"/>
                <a:cs typeface="Georgia"/>
              </a:rPr>
              <a:t>an</a:t>
            </a:r>
            <a:r>
              <a:rPr sz="1300" spc="20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actual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spc="-95" dirty="0">
                <a:latin typeface="Georgia"/>
                <a:cs typeface="Georgia"/>
              </a:rPr>
              <a:t>parameter</a:t>
            </a:r>
            <a:r>
              <a:rPr sz="1300" spc="20" dirty="0">
                <a:latin typeface="Georgia"/>
                <a:cs typeface="Georgia"/>
              </a:rPr>
              <a:t> </a:t>
            </a:r>
            <a:r>
              <a:rPr sz="1300" spc="-40" dirty="0">
                <a:latin typeface="Georgia"/>
                <a:cs typeface="Georgia"/>
              </a:rPr>
              <a:t>value,</a:t>
            </a:r>
            <a:r>
              <a:rPr sz="1300" spc="20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in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spc="-20" dirty="0">
                <a:latin typeface="Georgia"/>
                <a:cs typeface="Georgia"/>
              </a:rPr>
              <a:t>this 	</a:t>
            </a:r>
            <a:r>
              <a:rPr sz="1300" spc="-45" dirty="0">
                <a:latin typeface="Georgia"/>
                <a:cs typeface="Georgia"/>
              </a:rPr>
              <a:t>case,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25" dirty="0">
                <a:latin typeface="Georgia"/>
                <a:cs typeface="Georgia"/>
              </a:rPr>
              <a:t>3.</a:t>
            </a:r>
            <a:endParaRPr sz="1300" dirty="0">
              <a:latin typeface="Georgia"/>
              <a:cs typeface="Georgia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02C63ED8-3575-070F-FF1F-BD07606F293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18000" y="1072758"/>
            <a:ext cx="1892978" cy="13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03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36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Summary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6D21A59-25DD-6DE7-93B3-76B9C9C26D62}"/>
              </a:ext>
            </a:extLst>
          </p:cNvPr>
          <p:cNvSpPr txBox="1"/>
          <p:nvPr/>
        </p:nvSpPr>
        <p:spPr>
          <a:xfrm>
            <a:off x="812801" y="1064339"/>
            <a:ext cx="4585335" cy="159399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4934" indent="-102870">
              <a:spcBef>
                <a:spcPts val="125"/>
              </a:spcBef>
              <a:buChar char="•"/>
              <a:tabLst>
                <a:tab pos="115570" algn="l"/>
              </a:tabLst>
            </a:pPr>
            <a:r>
              <a:rPr sz="1500" spc="-65" dirty="0">
                <a:latin typeface="Georgia"/>
                <a:cs typeface="Georgia"/>
              </a:rPr>
              <a:t>Today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we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reviewed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some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Python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programming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concepts:</a:t>
            </a:r>
            <a:endParaRPr sz="1500" dirty="0">
              <a:latin typeface="Georgia"/>
              <a:cs typeface="Georgia"/>
            </a:endParaRPr>
          </a:p>
          <a:p>
            <a:pPr marL="368297" lvl="1" indent="-107313">
              <a:spcBef>
                <a:spcPts val="90"/>
              </a:spcBef>
              <a:buChar char="•"/>
              <a:tabLst>
                <a:tab pos="368933" algn="l"/>
              </a:tabLst>
            </a:pPr>
            <a:r>
              <a:rPr sz="1300" spc="-65" dirty="0">
                <a:latin typeface="Georgia"/>
                <a:cs typeface="Georgia"/>
              </a:rPr>
              <a:t>Data</a:t>
            </a:r>
            <a:r>
              <a:rPr sz="1300" spc="-10" dirty="0">
                <a:latin typeface="Georgia"/>
                <a:cs typeface="Georgia"/>
              </a:rPr>
              <a:t> types</a:t>
            </a:r>
            <a:endParaRPr sz="1300" dirty="0">
              <a:latin typeface="Georgia"/>
              <a:cs typeface="Georgia"/>
            </a:endParaRPr>
          </a:p>
          <a:p>
            <a:pPr marL="368297" lvl="1" indent="-107313">
              <a:spcBef>
                <a:spcPts val="80"/>
              </a:spcBef>
              <a:buChar char="•"/>
              <a:tabLst>
                <a:tab pos="368933" algn="l"/>
              </a:tabLst>
            </a:pPr>
            <a:r>
              <a:rPr sz="1300" spc="-10" dirty="0">
                <a:latin typeface="Georgia"/>
                <a:cs typeface="Georgia"/>
              </a:rPr>
              <a:t>Operators</a:t>
            </a:r>
            <a:endParaRPr sz="1300" dirty="0">
              <a:latin typeface="Georgia"/>
              <a:cs typeface="Georgia"/>
            </a:endParaRPr>
          </a:p>
          <a:p>
            <a:pPr marL="368297" lvl="1" indent="-107313">
              <a:spcBef>
                <a:spcPts val="75"/>
              </a:spcBef>
              <a:buChar char="•"/>
              <a:tabLst>
                <a:tab pos="368933" algn="l"/>
              </a:tabLst>
            </a:pPr>
            <a:r>
              <a:rPr sz="1300" spc="-10" dirty="0">
                <a:latin typeface="Georgia"/>
                <a:cs typeface="Georgia"/>
              </a:rPr>
              <a:t>Conditionals</a:t>
            </a:r>
            <a:endParaRPr sz="1300" dirty="0">
              <a:latin typeface="Georgia"/>
              <a:cs typeface="Georgia"/>
            </a:endParaRPr>
          </a:p>
          <a:p>
            <a:pPr marL="368297" lvl="1" indent="-107313">
              <a:spcBef>
                <a:spcPts val="75"/>
              </a:spcBef>
              <a:buChar char="•"/>
              <a:tabLst>
                <a:tab pos="368933" algn="l"/>
              </a:tabLst>
            </a:pPr>
            <a:r>
              <a:rPr sz="1300" spc="-10" dirty="0">
                <a:latin typeface="Georgia"/>
                <a:cs typeface="Georgia"/>
              </a:rPr>
              <a:t>Iteration</a:t>
            </a:r>
            <a:endParaRPr sz="1300" dirty="0">
              <a:latin typeface="Georgia"/>
              <a:cs typeface="Georgia"/>
            </a:endParaRPr>
          </a:p>
          <a:p>
            <a:pPr marL="368297" lvl="1" indent="-107313">
              <a:spcBef>
                <a:spcPts val="75"/>
              </a:spcBef>
              <a:buChar char="•"/>
              <a:tabLst>
                <a:tab pos="368933" algn="l"/>
              </a:tabLst>
            </a:pPr>
            <a:r>
              <a:rPr sz="1300" spc="-45" dirty="0">
                <a:latin typeface="Georgia"/>
                <a:cs typeface="Georgia"/>
              </a:rPr>
              <a:t>Built-</a:t>
            </a:r>
            <a:r>
              <a:rPr sz="1300" spc="-65" dirty="0">
                <a:latin typeface="Georgia"/>
                <a:cs typeface="Georgia"/>
              </a:rPr>
              <a:t>in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Data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Types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35" dirty="0">
                <a:latin typeface="Georgia"/>
                <a:cs typeface="Georgia"/>
              </a:rPr>
              <a:t>(Lists,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Dictionaries)</a:t>
            </a:r>
            <a:endParaRPr sz="1300" dirty="0">
              <a:latin typeface="Georgia"/>
              <a:cs typeface="Georgia"/>
            </a:endParaRPr>
          </a:p>
          <a:p>
            <a:pPr marL="114934" indent="-102870">
              <a:spcBef>
                <a:spcPts val="370"/>
              </a:spcBef>
              <a:buChar char="•"/>
              <a:tabLst>
                <a:tab pos="115570" algn="l"/>
              </a:tabLst>
            </a:pPr>
            <a:r>
              <a:rPr sz="1500" dirty="0">
                <a:latin typeface="Georgia"/>
                <a:cs typeface="Georgia"/>
              </a:rPr>
              <a:t>NEXT</a:t>
            </a:r>
            <a:r>
              <a:rPr sz="1500" spc="-6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WEEK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425" dirty="0">
                <a:latin typeface="Georgia"/>
                <a:cs typeface="Georgia"/>
              </a:rPr>
              <a:t>7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More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Python</a:t>
            </a:r>
            <a:r>
              <a:rPr sz="1500" spc="-20" dirty="0">
                <a:latin typeface="Georgia"/>
                <a:cs typeface="Georgia"/>
              </a:rPr>
              <a:t> Review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-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Classes</a:t>
            </a:r>
            <a:endParaRPr sz="15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66819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">
            <a:extLst>
              <a:ext uri="{FF2B5EF4-FFF2-40B4-BE49-F238E27FC236}">
                <a16:creationId xmlns:a16="http://schemas.microsoft.com/office/drawing/2014/main" id="{82BEE449-A84E-698B-F67F-00D49CE12D3C}"/>
              </a:ext>
            </a:extLst>
          </p:cNvPr>
          <p:cNvGrpSpPr/>
          <p:nvPr/>
        </p:nvGrpSpPr>
        <p:grpSpPr>
          <a:xfrm>
            <a:off x="991426" y="342900"/>
            <a:ext cx="914401" cy="918499"/>
            <a:chOff x="14167" y="0"/>
            <a:chExt cx="6321665" cy="6350000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89B526C-FFB0-70D8-B5CA-BAAE7883B4D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6" name="TextBox 14">
            <a:extLst>
              <a:ext uri="{FF2B5EF4-FFF2-40B4-BE49-F238E27FC236}">
                <a16:creationId xmlns:a16="http://schemas.microsoft.com/office/drawing/2014/main" id="{D0F08819-DB8B-1E88-8067-1DA6D77DFA1B}"/>
              </a:ext>
            </a:extLst>
          </p:cNvPr>
          <p:cNvSpPr txBox="1"/>
          <p:nvPr/>
        </p:nvSpPr>
        <p:spPr>
          <a:xfrm>
            <a:off x="1270000" y="548378"/>
            <a:ext cx="4288640" cy="904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940" b="1" spc="-63" dirty="0">
                <a:solidFill>
                  <a:srgbClr val="C00000"/>
                </a:solidFill>
                <a:latin typeface="Athiti" panose="00000500000000000000" pitchFamily="2" charset="-34"/>
                <a:ea typeface="+mn-lt"/>
                <a:cs typeface="Athiti" panose="00000500000000000000" pitchFamily="2" charset="-34"/>
              </a:rPr>
              <a:t>Part 2: </a:t>
            </a:r>
            <a:r>
              <a:rPr lang="th-TH" sz="2940" b="1" spc="-63" dirty="0">
                <a:solidFill>
                  <a:srgbClr val="C00000"/>
                </a:solidFill>
                <a:latin typeface="Athiti" panose="00000500000000000000" pitchFamily="2" charset="-34"/>
                <a:ea typeface="+mn-lt"/>
                <a:cs typeface="Athiti" panose="00000500000000000000" pitchFamily="2" charset="-34"/>
              </a:rPr>
              <a:t>การเขียนโปรแกรมเชิงวัตถุ (</a:t>
            </a:r>
            <a:r>
              <a:rPr lang="en-US" sz="2940" b="1" spc="-63" dirty="0">
                <a:solidFill>
                  <a:srgbClr val="C00000"/>
                </a:solidFill>
                <a:latin typeface="Athiti" panose="00000500000000000000" pitchFamily="2" charset="-34"/>
                <a:ea typeface="+mn-lt"/>
                <a:cs typeface="Athiti" panose="00000500000000000000" pitchFamily="2" charset="-34"/>
              </a:rPr>
              <a:t>Object oriented)</a:t>
            </a:r>
            <a:endParaRPr lang="en-US" dirty="0">
              <a:solidFill>
                <a:srgbClr val="C00000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DE2D5-653B-CF28-D395-B5590F33BEBF}"/>
              </a:ext>
            </a:extLst>
          </p:cNvPr>
          <p:cNvSpPr txBox="1"/>
          <p:nvPr/>
        </p:nvSpPr>
        <p:spPr>
          <a:xfrm>
            <a:off x="1631376" y="1714500"/>
            <a:ext cx="3565888" cy="122725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27965" indent="-227965">
              <a:lnSpc>
                <a:spcPct val="150000"/>
              </a:lnSpc>
              <a:buFont typeface="+mj-lt"/>
              <a:buAutoNum type="arabicPeriod"/>
            </a:pPr>
            <a:r>
              <a:rPr lang="en-US" sz="1000" dirty="0">
                <a:solidFill>
                  <a:schemeClr val="tx1"/>
                </a:solidFill>
                <a:latin typeface="Athiti"/>
                <a:ea typeface="Calibri"/>
                <a:cs typeface="Athiti"/>
              </a:rPr>
              <a:t>Python – Defining classes</a:t>
            </a:r>
            <a:endParaRPr lang="en-US"/>
          </a:p>
          <a:p>
            <a:pPr marL="227965" indent="-227965">
              <a:lnSpc>
                <a:spcPct val="150000"/>
              </a:lnSpc>
              <a:buFont typeface="+mj-lt"/>
              <a:buAutoNum type="arabicPeriod"/>
            </a:pPr>
            <a:r>
              <a:rPr lang="en-US" sz="1000" dirty="0">
                <a:solidFill>
                  <a:schemeClr val="tx1"/>
                </a:solidFill>
                <a:latin typeface="Athiti"/>
                <a:ea typeface="Calibri"/>
                <a:cs typeface="Athiti"/>
              </a:rPr>
              <a:t>Understanding inheritance</a:t>
            </a:r>
          </a:p>
          <a:p>
            <a:pPr marL="227965" indent="-227965">
              <a:lnSpc>
                <a:spcPct val="150000"/>
              </a:lnSpc>
              <a:buFont typeface="+mj-lt"/>
              <a:buAutoNum type="arabicPeriod"/>
            </a:pPr>
            <a:r>
              <a:rPr lang="en-US" sz="1000" dirty="0">
                <a:solidFill>
                  <a:schemeClr val="tx1"/>
                </a:solidFill>
                <a:latin typeface="Athiti"/>
                <a:ea typeface="Calibri"/>
                <a:cs typeface="Athiti"/>
              </a:rPr>
              <a:t>Understanding the concept of. Encapsulation</a:t>
            </a:r>
          </a:p>
          <a:p>
            <a:pPr marL="227965" indent="-227965">
              <a:lnSpc>
                <a:spcPct val="150000"/>
              </a:lnSpc>
              <a:buFont typeface="+mj-lt"/>
              <a:buAutoNum type="arabicPeriod"/>
            </a:pPr>
            <a:r>
              <a:rPr lang="en-US" sz="1000" dirty="0">
                <a:solidFill>
                  <a:schemeClr val="tx1"/>
                </a:solidFill>
                <a:latin typeface="Athiti"/>
                <a:ea typeface="Calibri"/>
                <a:cs typeface="Athiti"/>
              </a:rPr>
              <a:t>Understanding abstraction and abstract data types (ADTs)</a:t>
            </a:r>
          </a:p>
          <a:p>
            <a:pPr marL="227965" indent="-227965">
              <a:lnSpc>
                <a:spcPct val="150000"/>
              </a:lnSpc>
              <a:buFont typeface="+mj-lt"/>
              <a:buAutoNum type="arabicPeriod"/>
            </a:pPr>
            <a:r>
              <a:rPr lang="en-US" sz="1000" dirty="0">
                <a:solidFill>
                  <a:schemeClr val="tx1"/>
                </a:solidFill>
                <a:latin typeface="Athiti"/>
                <a:ea typeface="Calibri"/>
                <a:cs typeface="Athiti"/>
              </a:rPr>
              <a:t>Understanding polymorphism</a:t>
            </a:r>
          </a:p>
        </p:txBody>
      </p:sp>
    </p:spTree>
    <p:extLst>
      <p:ext uri="{BB962C8B-B14F-4D97-AF65-F5344CB8AC3E}">
        <p14:creationId xmlns:p14="http://schemas.microsoft.com/office/powerpoint/2010/main" val="1172369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38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Intro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4E94374-D607-4F91-D90F-C3B5CA2B6DE6}"/>
              </a:ext>
            </a:extLst>
          </p:cNvPr>
          <p:cNvSpPr txBox="1"/>
          <p:nvPr/>
        </p:nvSpPr>
        <p:spPr>
          <a:xfrm>
            <a:off x="812800" y="1101243"/>
            <a:ext cx="4229735" cy="1314664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14300" indent="-102870">
              <a:spcBef>
                <a:spcPts val="125"/>
              </a:spcBef>
              <a:buChar char="•"/>
              <a:tabLst>
                <a:tab pos="115570" algn="l"/>
              </a:tabLst>
            </a:pPr>
            <a:r>
              <a:rPr sz="1500" spc="-20" dirty="0">
                <a:latin typeface="Georgia"/>
                <a:cs typeface="Georgia"/>
              </a:rPr>
              <a:t>Review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Object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oriented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programming:</a:t>
            </a:r>
            <a:endParaRPr sz="1500" dirty="0">
              <a:latin typeface="Georgia"/>
              <a:cs typeface="Georgia"/>
            </a:endParaRPr>
          </a:p>
          <a:p>
            <a:pPr marL="367665" lvl="1" indent="-106680">
              <a:spcBef>
                <a:spcPts val="90"/>
              </a:spcBef>
              <a:buChar char="•"/>
              <a:tabLst>
                <a:tab pos="368933" algn="l"/>
              </a:tabLst>
            </a:pPr>
            <a:r>
              <a:rPr sz="1300" spc="-75" dirty="0">
                <a:latin typeface="Georgia"/>
                <a:cs typeface="Georgia"/>
              </a:rPr>
              <a:t>Python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spc="-190" dirty="0">
                <a:latin typeface="Georgia"/>
                <a:cs typeface="Georgia"/>
              </a:rPr>
              <a:t>–</a:t>
            </a:r>
            <a:r>
              <a:rPr sz="1300" spc="20" dirty="0">
                <a:latin typeface="Georgia"/>
                <a:cs typeface="Georgia"/>
              </a:rPr>
              <a:t> </a:t>
            </a:r>
            <a:r>
              <a:rPr sz="1300" spc="-45" dirty="0">
                <a:latin typeface="Georgia"/>
                <a:cs typeface="Georgia"/>
              </a:rPr>
              <a:t>Defining</a:t>
            </a:r>
            <a:r>
              <a:rPr sz="1300" spc="20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classes</a:t>
            </a:r>
            <a:endParaRPr sz="1300" dirty="0">
              <a:latin typeface="Georgia"/>
              <a:cs typeface="Georgia"/>
            </a:endParaRPr>
          </a:p>
          <a:p>
            <a:pPr marL="367665" lvl="1" indent="-106680">
              <a:spcBef>
                <a:spcPts val="80"/>
              </a:spcBef>
              <a:buChar char="•"/>
              <a:tabLst>
                <a:tab pos="368933" algn="l"/>
              </a:tabLst>
            </a:pPr>
            <a:r>
              <a:rPr sz="1300" spc="-75" dirty="0">
                <a:latin typeface="Georgia"/>
                <a:cs typeface="Georgia"/>
              </a:rPr>
              <a:t>Understanding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inheritance</a:t>
            </a:r>
            <a:endParaRPr sz="1300" dirty="0">
              <a:latin typeface="Georgia"/>
              <a:cs typeface="Georgia"/>
            </a:endParaRPr>
          </a:p>
          <a:p>
            <a:pPr marL="367665" lvl="1" indent="-106680">
              <a:spcBef>
                <a:spcPts val="75"/>
              </a:spcBef>
              <a:buChar char="•"/>
              <a:tabLst>
                <a:tab pos="368933" algn="l"/>
              </a:tabLst>
            </a:pPr>
            <a:r>
              <a:rPr sz="1300" spc="-75" dirty="0">
                <a:latin typeface="Georgia"/>
                <a:cs typeface="Georgia"/>
              </a:rPr>
              <a:t>Understanding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concept</a:t>
            </a:r>
            <a:r>
              <a:rPr sz="1300" spc="-2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of.</a:t>
            </a:r>
            <a:r>
              <a:rPr sz="1300" spc="-20" dirty="0">
                <a:latin typeface="Georgia"/>
                <a:cs typeface="Georgia"/>
              </a:rPr>
              <a:t> </a:t>
            </a:r>
            <a:r>
              <a:rPr lang="en-US" sz="1300" spc="-10" dirty="0">
                <a:latin typeface="Georgia"/>
                <a:cs typeface="Georgia"/>
              </a:rPr>
              <a:t>Encapsulation</a:t>
            </a:r>
            <a:endParaRPr sz="1300" dirty="0">
              <a:latin typeface="Georgia"/>
              <a:cs typeface="Georgia"/>
            </a:endParaRPr>
          </a:p>
          <a:p>
            <a:pPr marL="367665" lvl="1" indent="-106680">
              <a:spcBef>
                <a:spcPts val="75"/>
              </a:spcBef>
              <a:buChar char="•"/>
              <a:tabLst>
                <a:tab pos="368933" algn="l"/>
              </a:tabLst>
            </a:pPr>
            <a:r>
              <a:rPr sz="1300" spc="-75" dirty="0">
                <a:latin typeface="Georgia"/>
                <a:cs typeface="Georgia"/>
              </a:rPr>
              <a:t>Understanding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abstraction</a:t>
            </a:r>
            <a:r>
              <a:rPr sz="1300" spc="20" dirty="0">
                <a:latin typeface="Georgia"/>
                <a:cs typeface="Georgia"/>
              </a:rPr>
              <a:t> </a:t>
            </a:r>
            <a:r>
              <a:rPr sz="1300" spc="-100" dirty="0">
                <a:latin typeface="Georgia"/>
                <a:cs typeface="Georgia"/>
              </a:rPr>
              <a:t>and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abstract</a:t>
            </a:r>
            <a:r>
              <a:rPr sz="1300" spc="20" dirty="0">
                <a:latin typeface="Georgia"/>
                <a:cs typeface="Georgia"/>
              </a:rPr>
              <a:t> </a:t>
            </a:r>
            <a:r>
              <a:rPr sz="1300" spc="-85" dirty="0">
                <a:latin typeface="Georgia"/>
                <a:cs typeface="Georgia"/>
              </a:rPr>
              <a:t>data</a:t>
            </a:r>
            <a:r>
              <a:rPr sz="1300" spc="20" dirty="0">
                <a:latin typeface="Georgia"/>
                <a:cs typeface="Georgia"/>
              </a:rPr>
              <a:t> </a:t>
            </a:r>
            <a:r>
              <a:rPr sz="1300" spc="-55" dirty="0">
                <a:latin typeface="Georgia"/>
                <a:cs typeface="Georgia"/>
              </a:rPr>
              <a:t>types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(ADTs)</a:t>
            </a:r>
            <a:endParaRPr sz="1300" dirty="0">
              <a:latin typeface="Georgia"/>
              <a:cs typeface="Georgia"/>
            </a:endParaRPr>
          </a:p>
          <a:p>
            <a:pPr marL="367665" lvl="1" indent="-106680">
              <a:spcBef>
                <a:spcPts val="75"/>
              </a:spcBef>
              <a:buChar char="•"/>
              <a:tabLst>
                <a:tab pos="368933" algn="l"/>
              </a:tabLst>
            </a:pPr>
            <a:r>
              <a:rPr sz="1300" spc="-75" dirty="0">
                <a:latin typeface="Georgia"/>
                <a:cs typeface="Georgia"/>
              </a:rPr>
              <a:t>Understanding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polymorphism</a:t>
            </a:r>
            <a:endParaRPr sz="1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98850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39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715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Python – Working with Classes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20A9698-8FFE-EDB8-DC4A-B2AEC9F771F0}"/>
              </a:ext>
            </a:extLst>
          </p:cNvPr>
          <p:cNvSpPr txBox="1"/>
          <p:nvPr/>
        </p:nvSpPr>
        <p:spPr>
          <a:xfrm>
            <a:off x="634188" y="1126938"/>
            <a:ext cx="5616575" cy="1714500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14300" indent="-102870">
              <a:spcBef>
                <a:spcPts val="125"/>
              </a:spcBef>
              <a:buChar char="•"/>
              <a:tabLst>
                <a:tab pos="115570" algn="l"/>
              </a:tabLst>
            </a:pPr>
            <a:r>
              <a:rPr lang="en-US" sz="1500" spc="-70" dirty="0">
                <a:latin typeface="Georgia"/>
                <a:cs typeface="Georgia"/>
              </a:rPr>
              <a:t>Python</a:t>
            </a:r>
            <a:r>
              <a:rPr lang="en-US" sz="1500" spc="-20" dirty="0">
                <a:latin typeface="Georgia"/>
                <a:cs typeface="Georgia"/>
              </a:rPr>
              <a:t> </a:t>
            </a:r>
            <a:r>
              <a:rPr lang="en-US" sz="1500" dirty="0">
                <a:latin typeface="Georgia"/>
                <a:cs typeface="Georgia"/>
              </a:rPr>
              <a:t>is</a:t>
            </a:r>
            <a:r>
              <a:rPr lang="en-US" sz="1500" spc="5" dirty="0">
                <a:latin typeface="Georgia"/>
                <a:cs typeface="Georgia"/>
              </a:rPr>
              <a:t> </a:t>
            </a:r>
            <a:r>
              <a:rPr lang="en-US" sz="1500" spc="-105" dirty="0">
                <a:latin typeface="Georgia"/>
                <a:cs typeface="Georgia"/>
              </a:rPr>
              <a:t>an</a:t>
            </a:r>
            <a:r>
              <a:rPr lang="en-US" sz="1500" spc="15" dirty="0">
                <a:latin typeface="Georgia"/>
                <a:cs typeface="Georgia"/>
              </a:rPr>
              <a:t> </a:t>
            </a:r>
            <a:r>
              <a:rPr lang="en-US" sz="1500" spc="-50" dirty="0">
                <a:latin typeface="Georgia"/>
                <a:cs typeface="Georgia"/>
              </a:rPr>
              <a:t>object</a:t>
            </a:r>
            <a:r>
              <a:rPr lang="en-US" sz="1500" spc="5" dirty="0">
                <a:latin typeface="Georgia"/>
                <a:cs typeface="Georgia"/>
              </a:rPr>
              <a:t> </a:t>
            </a:r>
            <a:r>
              <a:rPr lang="en-US" sz="1500" spc="-80" dirty="0">
                <a:latin typeface="Georgia"/>
                <a:cs typeface="Georgia"/>
              </a:rPr>
              <a:t>oriented</a:t>
            </a:r>
            <a:r>
              <a:rPr lang="en-US" sz="1500" spc="5" dirty="0">
                <a:latin typeface="Georgia"/>
                <a:cs typeface="Georgia"/>
              </a:rPr>
              <a:t> </a:t>
            </a:r>
            <a:r>
              <a:rPr lang="en-US" sz="1500" spc="-80" dirty="0">
                <a:latin typeface="Georgia"/>
                <a:cs typeface="Georgia"/>
              </a:rPr>
              <a:t>programming</a:t>
            </a:r>
            <a:r>
              <a:rPr lang="en-US" sz="1500" spc="5" dirty="0">
                <a:latin typeface="Georgia"/>
                <a:cs typeface="Georgia"/>
              </a:rPr>
              <a:t> </a:t>
            </a:r>
            <a:r>
              <a:rPr lang="en-US" sz="1500" spc="-10" dirty="0">
                <a:latin typeface="Georgia"/>
                <a:cs typeface="Georgia"/>
              </a:rPr>
              <a:t>language</a:t>
            </a:r>
            <a:endParaRPr lang="en-US" sz="1500" dirty="0">
              <a:latin typeface="Georgia"/>
              <a:cs typeface="Georgia"/>
            </a:endParaRPr>
          </a:p>
          <a:p>
            <a:pPr marL="368300" marR="251460" lvl="1" indent="-106680">
              <a:lnSpc>
                <a:spcPts val="1360"/>
              </a:lnSpc>
              <a:spcBef>
                <a:spcPts val="305"/>
              </a:spcBef>
              <a:buChar char="•"/>
              <a:tabLst>
                <a:tab pos="386713" algn="l"/>
              </a:tabLst>
            </a:pPr>
            <a:r>
              <a:rPr lang="en-US" sz="1300" dirty="0">
                <a:latin typeface="Georgia"/>
                <a:cs typeface="Georgia"/>
              </a:rPr>
              <a:t>So</a:t>
            </a:r>
            <a:r>
              <a:rPr lang="en-US" sz="1300" spc="-75" dirty="0">
                <a:latin typeface="Georgia"/>
                <a:cs typeface="Georgia"/>
              </a:rPr>
              <a:t> </a:t>
            </a:r>
            <a:r>
              <a:rPr lang="en-US" sz="1300" spc="-60" dirty="0">
                <a:latin typeface="Georgia"/>
                <a:cs typeface="Georgia"/>
              </a:rPr>
              <a:t>far,</a:t>
            </a:r>
            <a:r>
              <a:rPr lang="en-US" sz="1300" spc="-10" dirty="0">
                <a:latin typeface="Georgia"/>
                <a:cs typeface="Georgia"/>
              </a:rPr>
              <a:t> </a:t>
            </a:r>
            <a:r>
              <a:rPr lang="en-US" sz="1300" dirty="0">
                <a:latin typeface="Georgia"/>
                <a:cs typeface="Georgia"/>
              </a:rPr>
              <a:t>we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55" dirty="0">
                <a:latin typeface="Georgia"/>
                <a:cs typeface="Georgia"/>
              </a:rPr>
              <a:t>have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65" dirty="0">
                <a:latin typeface="Georgia"/>
                <a:cs typeface="Georgia"/>
              </a:rPr>
              <a:t>seen</a:t>
            </a:r>
            <a:r>
              <a:rPr lang="en-US" sz="1300" spc="-10" dirty="0">
                <a:latin typeface="Georgia"/>
                <a:cs typeface="Georgia"/>
              </a:rPr>
              <a:t> </a:t>
            </a:r>
            <a:r>
              <a:rPr lang="en-US" sz="1300" spc="-90" dirty="0">
                <a:latin typeface="Georgia"/>
                <a:cs typeface="Georgia"/>
              </a:rPr>
              <a:t>tha</a:t>
            </a:r>
            <a:r>
              <a:rPr lang="en-US" sz="1300" spc="-85" dirty="0">
                <a:latin typeface="Georgia"/>
                <a:cs typeface="Georgia"/>
              </a:rPr>
              <a:t>t there</a:t>
            </a:r>
            <a:r>
              <a:rPr lang="en-US" sz="1300" spc="10" dirty="0">
                <a:latin typeface="Georgia"/>
                <a:cs typeface="Georgia"/>
              </a:rPr>
              <a:t> </a:t>
            </a:r>
            <a:r>
              <a:rPr lang="en-US" sz="1300" spc="-80" dirty="0">
                <a:latin typeface="Georgia"/>
                <a:cs typeface="Georgia"/>
              </a:rPr>
              <a:t>are</a:t>
            </a:r>
            <a:r>
              <a:rPr lang="en-US" sz="1300" dirty="0">
                <a:latin typeface="Georgia"/>
                <a:cs typeface="Georgia"/>
              </a:rPr>
              <a:t> a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105" dirty="0">
                <a:latin typeface="Georgia"/>
                <a:cs typeface="Georgia"/>
              </a:rPr>
              <a:t>number</a:t>
            </a:r>
            <a:r>
              <a:rPr lang="en-US" sz="1300" spc="10" dirty="0">
                <a:latin typeface="Georgia"/>
                <a:cs typeface="Georgia"/>
              </a:rPr>
              <a:t> </a:t>
            </a:r>
            <a:r>
              <a:rPr lang="en-US" sz="1300" dirty="0">
                <a:latin typeface="Georgia"/>
                <a:cs typeface="Georgia"/>
              </a:rPr>
              <a:t>of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60" dirty="0">
                <a:latin typeface="Georgia"/>
                <a:cs typeface="Georgia"/>
              </a:rPr>
              <a:t>built-</a:t>
            </a:r>
            <a:r>
              <a:rPr lang="en-US" sz="1300" spc="-65" dirty="0">
                <a:latin typeface="Georgia"/>
                <a:cs typeface="Georgia"/>
              </a:rPr>
              <a:t>in</a:t>
            </a:r>
            <a:r>
              <a:rPr lang="en-US" sz="1300" spc="-10" dirty="0">
                <a:latin typeface="Georgia"/>
                <a:cs typeface="Georgia"/>
              </a:rPr>
              <a:t> </a:t>
            </a:r>
            <a:r>
              <a:rPr lang="en-US" sz="1300" spc="-45" dirty="0">
                <a:latin typeface="Georgia"/>
                <a:cs typeface="Georgia"/>
              </a:rPr>
              <a:t>classes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30" dirty="0">
                <a:latin typeface="Georgia"/>
                <a:cs typeface="Georgia"/>
              </a:rPr>
              <a:t>for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85" dirty="0">
                <a:latin typeface="Georgia"/>
                <a:cs typeface="Georgia"/>
              </a:rPr>
              <a:t>data</a:t>
            </a:r>
            <a:r>
              <a:rPr lang="en-US" sz="1300" spc="5" dirty="0">
                <a:latin typeface="Georgia"/>
                <a:cs typeface="Georgia"/>
              </a:rPr>
              <a:t> </a:t>
            </a:r>
            <a:r>
              <a:rPr lang="en-US" sz="1300" spc="-25" dirty="0">
                <a:latin typeface="Georgia"/>
                <a:cs typeface="Georgia"/>
              </a:rPr>
              <a:t>and 	</a:t>
            </a:r>
            <a:r>
              <a:rPr lang="en-US" sz="1300" spc="-65" dirty="0">
                <a:latin typeface="Georgia"/>
                <a:cs typeface="Georgia"/>
              </a:rPr>
              <a:t>control</a:t>
            </a:r>
            <a:r>
              <a:rPr lang="en-US" sz="1300" spc="30" dirty="0">
                <a:latin typeface="Georgia"/>
                <a:cs typeface="Georgia"/>
              </a:rPr>
              <a:t> </a:t>
            </a:r>
            <a:r>
              <a:rPr lang="en-US" sz="1300" spc="-10" dirty="0">
                <a:latin typeface="Georgia"/>
                <a:cs typeface="Georgia"/>
              </a:rPr>
              <a:t>structures</a:t>
            </a:r>
            <a:endParaRPr lang="en-US" sz="1300" dirty="0">
              <a:latin typeface="Georgia"/>
              <a:cs typeface="Georgia"/>
            </a:endParaRPr>
          </a:p>
          <a:p>
            <a:pPr marL="115570" marR="5080" indent="-102870">
              <a:lnSpc>
                <a:spcPts val="1639"/>
              </a:lnSpc>
              <a:spcBef>
                <a:spcPts val="545"/>
              </a:spcBef>
              <a:buChar char="•"/>
              <a:tabLst>
                <a:tab pos="137159" algn="l"/>
              </a:tabLst>
            </a:pPr>
            <a:r>
              <a:rPr lang="en-US" sz="1500" spc="-50" dirty="0">
                <a:latin typeface="Georgia"/>
                <a:cs typeface="Georgia"/>
              </a:rPr>
              <a:t>One</a:t>
            </a:r>
            <a:r>
              <a:rPr lang="en-US" sz="1500" spc="-20" dirty="0">
                <a:latin typeface="Georgia"/>
                <a:cs typeface="Georgia"/>
              </a:rPr>
              <a:t> </a:t>
            </a:r>
            <a:r>
              <a:rPr lang="en-US" sz="1500" dirty="0">
                <a:latin typeface="Georgia"/>
                <a:cs typeface="Georgia"/>
              </a:rPr>
              <a:t>of </a:t>
            </a:r>
            <a:r>
              <a:rPr lang="en-US" sz="1500" spc="-85" dirty="0">
                <a:latin typeface="Georgia"/>
                <a:cs typeface="Georgia"/>
              </a:rPr>
              <a:t>the</a:t>
            </a:r>
            <a:r>
              <a:rPr lang="en-US" sz="1500" spc="-5" dirty="0">
                <a:latin typeface="Georgia"/>
                <a:cs typeface="Georgia"/>
              </a:rPr>
              <a:t> </a:t>
            </a:r>
            <a:r>
              <a:rPr lang="en-US" sz="1500" spc="-80" dirty="0">
                <a:latin typeface="Georgia"/>
                <a:cs typeface="Georgia"/>
              </a:rPr>
              <a:t>most</a:t>
            </a:r>
            <a:r>
              <a:rPr lang="en-US" sz="1500" dirty="0">
                <a:latin typeface="Georgia"/>
                <a:cs typeface="Georgia"/>
              </a:rPr>
              <a:t> </a:t>
            </a:r>
            <a:r>
              <a:rPr lang="en-US" sz="1500" spc="-45" dirty="0">
                <a:latin typeface="Georgia"/>
                <a:cs typeface="Georgia"/>
              </a:rPr>
              <a:t>powerful</a:t>
            </a:r>
            <a:r>
              <a:rPr lang="en-US" sz="1500" spc="-5" dirty="0">
                <a:latin typeface="Georgia"/>
                <a:cs typeface="Georgia"/>
              </a:rPr>
              <a:t> </a:t>
            </a:r>
            <a:r>
              <a:rPr lang="en-US" sz="1500" spc="-65" dirty="0">
                <a:latin typeface="Georgia"/>
                <a:cs typeface="Georgia"/>
              </a:rPr>
              <a:t>features</a:t>
            </a:r>
            <a:r>
              <a:rPr lang="en-US" sz="1500" dirty="0">
                <a:latin typeface="Georgia"/>
                <a:cs typeface="Georgia"/>
              </a:rPr>
              <a:t> </a:t>
            </a:r>
            <a:r>
              <a:rPr lang="en-US" sz="1500" spc="-35" dirty="0">
                <a:latin typeface="Georgia"/>
                <a:cs typeface="Georgia"/>
              </a:rPr>
              <a:t>in</a:t>
            </a:r>
            <a:r>
              <a:rPr lang="en-US" sz="1500" dirty="0">
                <a:latin typeface="Georgia"/>
                <a:cs typeface="Georgia"/>
              </a:rPr>
              <a:t> </a:t>
            </a:r>
            <a:r>
              <a:rPr lang="en-US" sz="1500" spc="-105" dirty="0">
                <a:latin typeface="Georgia"/>
                <a:cs typeface="Georgia"/>
              </a:rPr>
              <a:t>an</a:t>
            </a:r>
            <a:r>
              <a:rPr lang="en-US" sz="1500" spc="15" dirty="0">
                <a:latin typeface="Georgia"/>
                <a:cs typeface="Georgia"/>
              </a:rPr>
              <a:t> </a:t>
            </a:r>
            <a:r>
              <a:rPr lang="en-US" sz="1500" spc="-60" dirty="0">
                <a:latin typeface="Georgia"/>
                <a:cs typeface="Georgia"/>
              </a:rPr>
              <a:t>object-</a:t>
            </a:r>
            <a:r>
              <a:rPr lang="en-US" sz="1500" spc="-85" dirty="0">
                <a:latin typeface="Georgia"/>
                <a:cs typeface="Georgia"/>
              </a:rPr>
              <a:t>oriented</a:t>
            </a:r>
            <a:r>
              <a:rPr lang="en-US" sz="1500" dirty="0">
                <a:latin typeface="Georgia"/>
                <a:cs typeface="Georgia"/>
              </a:rPr>
              <a:t> </a:t>
            </a:r>
            <a:r>
              <a:rPr lang="en-US" sz="1500" spc="-10" dirty="0">
                <a:latin typeface="Georgia"/>
                <a:cs typeface="Georgia"/>
              </a:rPr>
              <a:t>programming 	</a:t>
            </a:r>
            <a:r>
              <a:rPr lang="en-US" sz="1500" spc="-55" dirty="0">
                <a:latin typeface="Georgia"/>
                <a:cs typeface="Georgia"/>
              </a:rPr>
              <a:t>language</a:t>
            </a:r>
            <a:r>
              <a:rPr lang="en-US" sz="1500" spc="-40" dirty="0">
                <a:latin typeface="Georgia"/>
                <a:cs typeface="Georgia"/>
              </a:rPr>
              <a:t> </a:t>
            </a:r>
            <a:r>
              <a:rPr lang="en-US" sz="1500" dirty="0">
                <a:latin typeface="Georgia"/>
                <a:cs typeface="Georgia"/>
              </a:rPr>
              <a:t>is</a:t>
            </a:r>
            <a:r>
              <a:rPr lang="en-US" sz="1500" spc="-40" dirty="0">
                <a:latin typeface="Georgia"/>
                <a:cs typeface="Georgia"/>
              </a:rPr>
              <a:t> </a:t>
            </a:r>
            <a:r>
              <a:rPr lang="en-US" sz="1500" spc="-85" dirty="0">
                <a:latin typeface="Georgia"/>
                <a:cs typeface="Georgia"/>
              </a:rPr>
              <a:t>the</a:t>
            </a:r>
            <a:r>
              <a:rPr lang="en-US" sz="1500" spc="-5" dirty="0">
                <a:latin typeface="Georgia"/>
                <a:cs typeface="Georgia"/>
              </a:rPr>
              <a:t> </a:t>
            </a:r>
            <a:r>
              <a:rPr lang="en-US" sz="1500" spc="-35" dirty="0">
                <a:latin typeface="Georgia"/>
                <a:cs typeface="Georgia"/>
              </a:rPr>
              <a:t>ability</a:t>
            </a:r>
            <a:r>
              <a:rPr lang="en-US" sz="1500" spc="-15" dirty="0">
                <a:latin typeface="Georgia"/>
                <a:cs typeface="Georgia"/>
              </a:rPr>
              <a:t> </a:t>
            </a:r>
            <a:r>
              <a:rPr lang="en-US" sz="1500" spc="-45" dirty="0">
                <a:latin typeface="Georgia"/>
                <a:cs typeface="Georgia"/>
              </a:rPr>
              <a:t>to</a:t>
            </a:r>
            <a:r>
              <a:rPr lang="en-US" sz="1500" spc="-15" dirty="0">
                <a:latin typeface="Georgia"/>
                <a:cs typeface="Georgia"/>
              </a:rPr>
              <a:t> </a:t>
            </a:r>
            <a:r>
              <a:rPr lang="en-US" sz="1500" spc="-20" dirty="0">
                <a:latin typeface="Georgia"/>
                <a:cs typeface="Georgia"/>
              </a:rPr>
              <a:t>allow </a:t>
            </a:r>
            <a:r>
              <a:rPr lang="en-US" sz="1500" dirty="0">
                <a:latin typeface="Georgia"/>
                <a:cs typeface="Georgia"/>
              </a:rPr>
              <a:t>a</a:t>
            </a:r>
            <a:r>
              <a:rPr lang="en-US" sz="1500" spc="-20" dirty="0">
                <a:latin typeface="Georgia"/>
                <a:cs typeface="Georgia"/>
              </a:rPr>
              <a:t> </a:t>
            </a:r>
            <a:r>
              <a:rPr lang="en-US" sz="1500" spc="-95" dirty="0">
                <a:latin typeface="Georgia"/>
                <a:cs typeface="Georgia"/>
              </a:rPr>
              <a:t>programmer</a:t>
            </a:r>
            <a:r>
              <a:rPr lang="en-US" sz="1500" spc="5" dirty="0">
                <a:latin typeface="Georgia"/>
                <a:cs typeface="Georgia"/>
              </a:rPr>
              <a:t> </a:t>
            </a:r>
            <a:r>
              <a:rPr lang="en-US" sz="1500" spc="-80" dirty="0">
                <a:latin typeface="Georgia"/>
                <a:cs typeface="Georgia"/>
              </a:rPr>
              <a:t>(problem</a:t>
            </a:r>
            <a:r>
              <a:rPr lang="en-US" sz="1500" spc="-10" dirty="0">
                <a:latin typeface="Georgia"/>
                <a:cs typeface="Georgia"/>
              </a:rPr>
              <a:t> </a:t>
            </a:r>
            <a:r>
              <a:rPr lang="en-US" sz="1500" spc="-40" dirty="0">
                <a:latin typeface="Georgia"/>
                <a:cs typeface="Georgia"/>
              </a:rPr>
              <a:t>solver)</a:t>
            </a:r>
            <a:r>
              <a:rPr lang="en-US" sz="1500" spc="-15" dirty="0">
                <a:latin typeface="Georgia"/>
                <a:cs typeface="Georgia"/>
              </a:rPr>
              <a:t> </a:t>
            </a:r>
            <a:r>
              <a:rPr lang="en-US" sz="1500" spc="-25" dirty="0">
                <a:latin typeface="Georgia"/>
                <a:cs typeface="Georgia"/>
              </a:rPr>
              <a:t>to 	</a:t>
            </a:r>
            <a:r>
              <a:rPr lang="en-US" sz="1500" spc="-70" dirty="0">
                <a:latin typeface="Georgia"/>
                <a:cs typeface="Georgia"/>
              </a:rPr>
              <a:t>create</a:t>
            </a:r>
            <a:r>
              <a:rPr lang="en-US" sz="1500" spc="-25" dirty="0">
                <a:latin typeface="Georgia"/>
                <a:cs typeface="Georgia"/>
              </a:rPr>
              <a:t> </a:t>
            </a:r>
            <a:r>
              <a:rPr lang="en-US" sz="1500" spc="-45" dirty="0">
                <a:latin typeface="Georgia"/>
                <a:cs typeface="Georgia"/>
              </a:rPr>
              <a:t>new</a:t>
            </a:r>
            <a:r>
              <a:rPr lang="en-US" sz="1500" spc="-30" dirty="0">
                <a:latin typeface="Georgia"/>
                <a:cs typeface="Georgia"/>
              </a:rPr>
              <a:t> </a:t>
            </a:r>
            <a:r>
              <a:rPr lang="en-US" sz="1500" spc="-40" dirty="0">
                <a:latin typeface="Georgia"/>
                <a:cs typeface="Georgia"/>
              </a:rPr>
              <a:t>classes</a:t>
            </a:r>
            <a:r>
              <a:rPr lang="en-US" sz="1500" spc="-5" dirty="0">
                <a:latin typeface="Georgia"/>
                <a:cs typeface="Georgia"/>
              </a:rPr>
              <a:t> </a:t>
            </a:r>
            <a:r>
              <a:rPr lang="en-US" sz="1500" spc="-105" dirty="0">
                <a:latin typeface="Georgia"/>
                <a:cs typeface="Georgia"/>
              </a:rPr>
              <a:t>that</a:t>
            </a:r>
            <a:r>
              <a:rPr lang="en-US" sz="1500" spc="15" dirty="0">
                <a:latin typeface="Georgia"/>
                <a:cs typeface="Georgia"/>
              </a:rPr>
              <a:t> </a:t>
            </a:r>
            <a:r>
              <a:rPr lang="en-US" sz="1500" spc="-65" dirty="0">
                <a:latin typeface="Georgia"/>
                <a:cs typeface="Georgia"/>
              </a:rPr>
              <a:t>model</a:t>
            </a:r>
            <a:r>
              <a:rPr lang="en-US" sz="1500" dirty="0">
                <a:latin typeface="Georgia"/>
                <a:cs typeface="Georgia"/>
              </a:rPr>
              <a:t> </a:t>
            </a:r>
            <a:r>
              <a:rPr lang="en-US" sz="1500" spc="-95" dirty="0">
                <a:latin typeface="Georgia"/>
                <a:cs typeface="Georgia"/>
              </a:rPr>
              <a:t>data</a:t>
            </a:r>
            <a:r>
              <a:rPr lang="en-US" sz="1500" spc="5" dirty="0">
                <a:latin typeface="Georgia"/>
                <a:cs typeface="Georgia"/>
              </a:rPr>
              <a:t> </a:t>
            </a:r>
            <a:r>
              <a:rPr lang="en-US" sz="1500" spc="-105" dirty="0">
                <a:latin typeface="Georgia"/>
                <a:cs typeface="Georgia"/>
              </a:rPr>
              <a:t>that</a:t>
            </a:r>
            <a:r>
              <a:rPr lang="en-US" sz="1500" spc="15" dirty="0">
                <a:latin typeface="Georgia"/>
                <a:cs typeface="Georgia"/>
              </a:rPr>
              <a:t> </a:t>
            </a:r>
            <a:r>
              <a:rPr lang="en-US" sz="1500" dirty="0">
                <a:latin typeface="Georgia"/>
                <a:cs typeface="Georgia"/>
              </a:rPr>
              <a:t>is</a:t>
            </a:r>
            <a:r>
              <a:rPr lang="en-US" sz="1500" spc="-5" dirty="0">
                <a:latin typeface="Georgia"/>
                <a:cs typeface="Georgia"/>
              </a:rPr>
              <a:t> </a:t>
            </a:r>
            <a:r>
              <a:rPr lang="en-US" sz="1500" spc="-85" dirty="0">
                <a:latin typeface="Georgia"/>
                <a:cs typeface="Georgia"/>
              </a:rPr>
              <a:t>needed</a:t>
            </a:r>
            <a:r>
              <a:rPr lang="en-US" sz="1500" dirty="0">
                <a:latin typeface="Georgia"/>
                <a:cs typeface="Georgia"/>
              </a:rPr>
              <a:t> </a:t>
            </a:r>
            <a:r>
              <a:rPr lang="en-US" sz="1500" spc="-45" dirty="0">
                <a:latin typeface="Georgia"/>
                <a:cs typeface="Georgia"/>
              </a:rPr>
              <a:t>to</a:t>
            </a:r>
            <a:r>
              <a:rPr lang="en-US" sz="1500" spc="-5" dirty="0">
                <a:latin typeface="Georgia"/>
                <a:cs typeface="Georgia"/>
              </a:rPr>
              <a:t> </a:t>
            </a:r>
            <a:r>
              <a:rPr lang="en-US" sz="1500" spc="-20" dirty="0">
                <a:latin typeface="Georgia"/>
                <a:cs typeface="Georgia"/>
              </a:rPr>
              <a:t>solve</a:t>
            </a:r>
            <a:r>
              <a:rPr lang="en-US" sz="1500" spc="-5" dirty="0">
                <a:latin typeface="Georgia"/>
                <a:cs typeface="Georgia"/>
              </a:rPr>
              <a:t> </a:t>
            </a:r>
            <a:r>
              <a:rPr lang="en-US" sz="1500" spc="-85" dirty="0">
                <a:latin typeface="Georgia"/>
                <a:cs typeface="Georgia"/>
              </a:rPr>
              <a:t>the</a:t>
            </a:r>
            <a:r>
              <a:rPr lang="en-US" sz="1500" spc="-5" dirty="0">
                <a:latin typeface="Georgia"/>
                <a:cs typeface="Georgia"/>
              </a:rPr>
              <a:t> </a:t>
            </a:r>
            <a:r>
              <a:rPr lang="en-US" sz="1500" spc="-40" dirty="0">
                <a:latin typeface="Georgia"/>
                <a:cs typeface="Georgia"/>
              </a:rPr>
              <a:t>problem.</a:t>
            </a:r>
            <a:endParaRPr lang="en-US" sz="1500" dirty="0">
              <a:latin typeface="Georgia"/>
              <a:cs typeface="Georgia"/>
            </a:endParaRPr>
          </a:p>
          <a:p>
            <a:pPr marL="368300" marR="271780" lvl="1" indent="-106680">
              <a:lnSpc>
                <a:spcPts val="1360"/>
              </a:lnSpc>
              <a:spcBef>
                <a:spcPts val="270"/>
              </a:spcBef>
              <a:buChar char="•"/>
              <a:tabLst>
                <a:tab pos="386713" algn="l"/>
              </a:tabLst>
            </a:pPr>
            <a:r>
              <a:rPr lang="en-US" sz="1300" spc="-100" dirty="0">
                <a:latin typeface="Georgia"/>
                <a:cs typeface="Georgia"/>
              </a:rPr>
              <a:t>We</a:t>
            </a:r>
            <a:r>
              <a:rPr lang="en-US" sz="1300" spc="10" dirty="0">
                <a:latin typeface="Georgia"/>
                <a:cs typeface="Georgia"/>
              </a:rPr>
              <a:t> </a:t>
            </a:r>
            <a:r>
              <a:rPr lang="en-US" sz="1300" spc="-60" dirty="0">
                <a:latin typeface="Georgia"/>
                <a:cs typeface="Georgia"/>
              </a:rPr>
              <a:t>use</a:t>
            </a:r>
            <a:r>
              <a:rPr lang="en-US" sz="1300" spc="-20" dirty="0">
                <a:latin typeface="Georgia"/>
                <a:cs typeface="Georgia"/>
              </a:rPr>
              <a:t> </a:t>
            </a:r>
            <a:r>
              <a:rPr lang="en-US" sz="1300" spc="-80" dirty="0">
                <a:latin typeface="Georgia"/>
                <a:cs typeface="Georgia"/>
              </a:rPr>
              <a:t>abstract</a:t>
            </a:r>
            <a:r>
              <a:rPr lang="en-US" sz="1300" dirty="0">
                <a:latin typeface="Georgia"/>
                <a:cs typeface="Georgia"/>
              </a:rPr>
              <a:t> </a:t>
            </a:r>
            <a:r>
              <a:rPr lang="en-US" sz="1300" spc="-85" dirty="0">
                <a:latin typeface="Georgia"/>
                <a:cs typeface="Georgia"/>
              </a:rPr>
              <a:t>data</a:t>
            </a:r>
            <a:r>
              <a:rPr lang="en-US" sz="1300" spc="5" dirty="0">
                <a:latin typeface="Georgia"/>
                <a:cs typeface="Georgia"/>
              </a:rPr>
              <a:t> </a:t>
            </a:r>
            <a:r>
              <a:rPr lang="en-US" sz="1300" spc="-55" dirty="0">
                <a:latin typeface="Georgia"/>
                <a:cs typeface="Georgia"/>
              </a:rPr>
              <a:t>types</a:t>
            </a:r>
            <a:r>
              <a:rPr lang="en-US" sz="1300" spc="-10" dirty="0">
                <a:latin typeface="Georgia"/>
                <a:cs typeface="Georgia"/>
              </a:rPr>
              <a:t> </a:t>
            </a:r>
            <a:r>
              <a:rPr lang="en-US" sz="1300" spc="-50" dirty="0">
                <a:latin typeface="Georgia"/>
                <a:cs typeface="Georgia"/>
              </a:rPr>
              <a:t>to</a:t>
            </a:r>
            <a:r>
              <a:rPr lang="en-US" sz="1300" dirty="0">
                <a:latin typeface="Georgia"/>
                <a:cs typeface="Georgia"/>
              </a:rPr>
              <a:t> </a:t>
            </a:r>
            <a:r>
              <a:rPr lang="en-US" sz="1300" spc="-60" dirty="0">
                <a:latin typeface="Georgia"/>
                <a:cs typeface="Georgia"/>
              </a:rPr>
              <a:t>provide</a:t>
            </a:r>
            <a:r>
              <a:rPr lang="en-US" sz="1300" dirty="0">
                <a:latin typeface="Georgia"/>
                <a:cs typeface="Georgia"/>
              </a:rPr>
              <a:t> </a:t>
            </a:r>
            <a:r>
              <a:rPr lang="en-US" sz="1300" spc="-80" dirty="0">
                <a:latin typeface="Georgia"/>
                <a:cs typeface="Georgia"/>
              </a:rPr>
              <a:t>the</a:t>
            </a:r>
            <a:r>
              <a:rPr lang="en-US" sz="1300" dirty="0">
                <a:latin typeface="Georgia"/>
                <a:cs typeface="Georgia"/>
              </a:rPr>
              <a:t> </a:t>
            </a:r>
            <a:r>
              <a:rPr lang="en-US" sz="1300" spc="-25" dirty="0">
                <a:latin typeface="Georgia"/>
                <a:cs typeface="Georgia"/>
              </a:rPr>
              <a:t>logical</a:t>
            </a:r>
            <a:r>
              <a:rPr lang="en-US" sz="1300" dirty="0">
                <a:latin typeface="Georgia"/>
                <a:cs typeface="Georgia"/>
              </a:rPr>
              <a:t> </a:t>
            </a:r>
            <a:r>
              <a:rPr lang="en-US" sz="1300" spc="-65" dirty="0">
                <a:latin typeface="Georgia"/>
                <a:cs typeface="Georgia"/>
              </a:rPr>
              <a:t>description</a:t>
            </a:r>
            <a:r>
              <a:rPr lang="en-US" sz="1300" dirty="0">
                <a:latin typeface="Georgia"/>
                <a:cs typeface="Georgia"/>
              </a:rPr>
              <a:t> of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70" dirty="0">
                <a:latin typeface="Georgia"/>
                <a:cs typeface="Georgia"/>
              </a:rPr>
              <a:t>what</a:t>
            </a:r>
            <a:r>
              <a:rPr lang="en-US" sz="1300" dirty="0">
                <a:latin typeface="Georgia"/>
                <a:cs typeface="Georgia"/>
              </a:rPr>
              <a:t> a </a:t>
            </a:r>
            <a:r>
              <a:rPr lang="en-US" sz="1300" spc="-25" dirty="0">
                <a:latin typeface="Georgia"/>
                <a:cs typeface="Georgia"/>
              </a:rPr>
              <a:t>data 	</a:t>
            </a:r>
            <a:r>
              <a:rPr lang="en-US" sz="1300" spc="-45" dirty="0">
                <a:latin typeface="Georgia"/>
                <a:cs typeface="Georgia"/>
              </a:rPr>
              <a:t>object</a:t>
            </a:r>
            <a:r>
              <a:rPr lang="en-US" sz="1300" spc="-35" dirty="0">
                <a:latin typeface="Georgia"/>
                <a:cs typeface="Georgia"/>
              </a:rPr>
              <a:t> looks</a:t>
            </a:r>
            <a:r>
              <a:rPr lang="en-US" sz="1300" spc="-30" dirty="0">
                <a:latin typeface="Georgia"/>
                <a:cs typeface="Georgia"/>
              </a:rPr>
              <a:t> </a:t>
            </a:r>
            <a:r>
              <a:rPr lang="en-US" sz="1300" spc="-20" dirty="0">
                <a:latin typeface="Georgia"/>
                <a:cs typeface="Georgia"/>
              </a:rPr>
              <a:t>like</a:t>
            </a:r>
            <a:r>
              <a:rPr lang="en-US" sz="1300" spc="-10" dirty="0">
                <a:latin typeface="Georgia"/>
                <a:cs typeface="Georgia"/>
              </a:rPr>
              <a:t> </a:t>
            </a:r>
            <a:r>
              <a:rPr lang="en-US" sz="1300" spc="-50" dirty="0">
                <a:latin typeface="Georgia"/>
                <a:cs typeface="Georgia"/>
              </a:rPr>
              <a:t>(its</a:t>
            </a:r>
            <a:r>
              <a:rPr lang="en-US" sz="1300" spc="-15" dirty="0">
                <a:latin typeface="Georgia"/>
                <a:cs typeface="Georgia"/>
              </a:rPr>
              <a:t> </a:t>
            </a:r>
            <a:r>
              <a:rPr lang="en-US" sz="1300" spc="-75" dirty="0">
                <a:latin typeface="Georgia"/>
                <a:cs typeface="Georgia"/>
              </a:rPr>
              <a:t>state)</a:t>
            </a:r>
            <a:r>
              <a:rPr lang="en-US" sz="1300" dirty="0">
                <a:latin typeface="Georgia"/>
                <a:cs typeface="Georgia"/>
              </a:rPr>
              <a:t> </a:t>
            </a:r>
            <a:r>
              <a:rPr lang="en-US" sz="1300" spc="-100" dirty="0">
                <a:latin typeface="Georgia"/>
                <a:cs typeface="Georgia"/>
              </a:rPr>
              <a:t>and</a:t>
            </a:r>
            <a:r>
              <a:rPr lang="en-US" sz="1300" spc="10" dirty="0">
                <a:latin typeface="Georgia"/>
                <a:cs typeface="Georgia"/>
              </a:rPr>
              <a:t> </a:t>
            </a:r>
            <a:r>
              <a:rPr lang="en-US" sz="1300" spc="-70" dirty="0">
                <a:latin typeface="Georgia"/>
                <a:cs typeface="Georgia"/>
              </a:rPr>
              <a:t>what</a:t>
            </a:r>
            <a:r>
              <a:rPr lang="en-US" sz="1300" spc="-10" dirty="0">
                <a:latin typeface="Georgia"/>
                <a:cs typeface="Georgia"/>
              </a:rPr>
              <a:t> </a:t>
            </a:r>
            <a:r>
              <a:rPr lang="en-US" sz="1300" spc="-20" dirty="0">
                <a:latin typeface="Georgia"/>
                <a:cs typeface="Georgia"/>
              </a:rPr>
              <a:t>it</a:t>
            </a:r>
            <a:r>
              <a:rPr lang="en-US" sz="1300" spc="-15" dirty="0">
                <a:latin typeface="Georgia"/>
                <a:cs typeface="Georgia"/>
              </a:rPr>
              <a:t> </a:t>
            </a:r>
            <a:r>
              <a:rPr lang="en-US" sz="1300" spc="-65" dirty="0">
                <a:latin typeface="Georgia"/>
                <a:cs typeface="Georgia"/>
              </a:rPr>
              <a:t>can</a:t>
            </a:r>
            <a:r>
              <a:rPr lang="en-US" sz="1300" spc="-10" dirty="0">
                <a:latin typeface="Georgia"/>
                <a:cs typeface="Georgia"/>
              </a:rPr>
              <a:t> </a:t>
            </a:r>
            <a:r>
              <a:rPr lang="en-US" sz="1300" spc="-60" dirty="0">
                <a:latin typeface="Georgia"/>
                <a:cs typeface="Georgia"/>
              </a:rPr>
              <a:t>do</a:t>
            </a:r>
            <a:r>
              <a:rPr lang="en-US" sz="1300" spc="-15" dirty="0">
                <a:latin typeface="Georgia"/>
                <a:cs typeface="Georgia"/>
              </a:rPr>
              <a:t> </a:t>
            </a:r>
            <a:r>
              <a:rPr lang="en-US" sz="1300" spc="-50" dirty="0">
                <a:latin typeface="Georgia"/>
                <a:cs typeface="Georgia"/>
              </a:rPr>
              <a:t>(its</a:t>
            </a:r>
            <a:r>
              <a:rPr lang="en-US" sz="1300" spc="-10" dirty="0">
                <a:latin typeface="Georgia"/>
                <a:cs typeface="Georgia"/>
              </a:rPr>
              <a:t> methods).</a:t>
            </a:r>
            <a:endParaRPr lang="en-US" sz="1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09209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EF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70560" y="1544139"/>
            <a:ext cx="3233241" cy="14731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065" lvl="1">
              <a:spcBef>
                <a:spcPts val="125"/>
              </a:spcBef>
              <a:tabLst>
                <a:tab pos="115570" algn="l"/>
              </a:tabLst>
            </a:pPr>
            <a:r>
              <a:rPr lang="en-US" sz="1200" b="1" spc="-20" dirty="0">
                <a:solidFill>
                  <a:srgbClr val="C00000"/>
                </a:solidFill>
                <a:latin typeface="Atthiti"/>
                <a:cs typeface="Georgia"/>
              </a:rPr>
              <a:t>Review</a:t>
            </a:r>
            <a:r>
              <a:rPr lang="en-US" sz="1200" b="1" spc="-30" dirty="0">
                <a:solidFill>
                  <a:srgbClr val="C00000"/>
                </a:solidFill>
                <a:latin typeface="Atthiti"/>
                <a:cs typeface="Georgia"/>
              </a:rPr>
              <a:t> </a:t>
            </a:r>
            <a:r>
              <a:rPr lang="en-US" sz="1200" b="1" spc="-25" dirty="0">
                <a:solidFill>
                  <a:srgbClr val="C00000"/>
                </a:solidFill>
                <a:latin typeface="Atthiti"/>
                <a:cs typeface="Georgia"/>
              </a:rPr>
              <a:t>of:</a:t>
            </a:r>
            <a:endParaRPr lang="en-US" sz="1200" b="1" dirty="0">
              <a:solidFill>
                <a:srgbClr val="C00000"/>
              </a:solidFill>
              <a:latin typeface="Atthiti"/>
              <a:cs typeface="Georgia"/>
            </a:endParaRPr>
          </a:p>
          <a:p>
            <a:pPr marL="228599" indent="-228599">
              <a:lnSpc>
                <a:spcPct val="200000"/>
              </a:lnSpc>
              <a:buFont typeface="+mj-lt"/>
              <a:buAutoNum type="arabicPeriod"/>
            </a:pPr>
            <a:r>
              <a:rPr lang="en-US" sz="1050" dirty="0">
                <a:solidFill>
                  <a:schemeClr val="tx1"/>
                </a:solidFill>
                <a:latin typeface="Athiti"/>
                <a:ea typeface="Calibri"/>
                <a:cs typeface="Athiti"/>
              </a:rPr>
              <a:t>Data types</a:t>
            </a:r>
            <a:endParaRPr lang="th-TH" sz="1050" dirty="0">
              <a:solidFill>
                <a:schemeClr val="tx1"/>
              </a:solidFill>
              <a:latin typeface="Athiti"/>
              <a:ea typeface="Calibri"/>
              <a:cs typeface="Athiti"/>
            </a:endParaRPr>
          </a:p>
          <a:p>
            <a:pPr marL="228599" indent="-228599">
              <a:lnSpc>
                <a:spcPct val="150000"/>
              </a:lnSpc>
              <a:buFont typeface="+mj-lt"/>
              <a:buAutoNum type="arabicPeriod"/>
            </a:pPr>
            <a:r>
              <a:rPr lang="en-US" sz="1050" dirty="0">
                <a:solidFill>
                  <a:schemeClr val="tx1"/>
                </a:solidFill>
                <a:latin typeface="Athiti"/>
                <a:ea typeface="Calibri"/>
                <a:cs typeface="Athiti"/>
              </a:rPr>
              <a:t>Operators</a:t>
            </a:r>
            <a:endParaRPr lang="th-TH" sz="1050" dirty="0">
              <a:solidFill>
                <a:schemeClr val="tx1"/>
              </a:solidFill>
              <a:latin typeface="Athiti"/>
              <a:ea typeface="Calibri"/>
              <a:cs typeface="Athiti"/>
            </a:endParaRPr>
          </a:p>
          <a:p>
            <a:pPr marL="228599" indent="-228599">
              <a:lnSpc>
                <a:spcPct val="150000"/>
              </a:lnSpc>
              <a:buFont typeface="+mj-lt"/>
              <a:buAutoNum type="arabicPeriod"/>
            </a:pPr>
            <a:r>
              <a:rPr lang="en-US" sz="1050" dirty="0">
                <a:solidFill>
                  <a:schemeClr val="tx1"/>
                </a:solidFill>
                <a:latin typeface="Athiti"/>
                <a:ea typeface="Calibri"/>
                <a:cs typeface="Athiti"/>
              </a:rPr>
              <a:t>Conditionals</a:t>
            </a:r>
            <a:endParaRPr lang="th-TH" sz="1050" dirty="0">
              <a:solidFill>
                <a:schemeClr val="tx1"/>
              </a:solidFill>
              <a:latin typeface="Athiti"/>
              <a:ea typeface="Calibri"/>
              <a:cs typeface="Athiti"/>
            </a:endParaRPr>
          </a:p>
          <a:p>
            <a:pPr marL="228599" indent="-228599">
              <a:lnSpc>
                <a:spcPct val="150000"/>
              </a:lnSpc>
              <a:buFont typeface="+mj-lt"/>
              <a:buAutoNum type="arabicPeriod"/>
            </a:pPr>
            <a:r>
              <a:rPr lang="en-US" sz="1050" dirty="0">
                <a:solidFill>
                  <a:schemeClr val="tx1"/>
                </a:solidFill>
                <a:latin typeface="Athiti"/>
                <a:ea typeface="Calibri"/>
                <a:cs typeface="Athiti"/>
              </a:rPr>
              <a:t>Iteration</a:t>
            </a:r>
            <a:endParaRPr lang="th-TH" sz="1050" dirty="0">
              <a:solidFill>
                <a:schemeClr val="tx1"/>
              </a:solidFill>
              <a:latin typeface="Athiti"/>
              <a:ea typeface="Calibri"/>
              <a:cs typeface="Athiti"/>
            </a:endParaRPr>
          </a:p>
          <a:p>
            <a:pPr marL="228599" indent="-228599">
              <a:lnSpc>
                <a:spcPct val="150000"/>
              </a:lnSpc>
              <a:buFont typeface="+mj-lt"/>
              <a:buAutoNum type="arabicPeriod"/>
            </a:pPr>
            <a:r>
              <a:rPr lang="en-US" sz="1050" dirty="0">
                <a:solidFill>
                  <a:schemeClr val="tx1"/>
                </a:solidFill>
                <a:latin typeface="Athiti"/>
                <a:ea typeface="Calibri"/>
                <a:cs typeface="Athiti"/>
              </a:rPr>
              <a:t>Built in data structures (Lists, Dictionaries)</a:t>
            </a:r>
            <a:endParaRPr lang="th-TH" sz="1050" dirty="0">
              <a:solidFill>
                <a:schemeClr val="tx1"/>
              </a:solidFill>
              <a:latin typeface="Athiti"/>
              <a:ea typeface="Calibri"/>
              <a:cs typeface="Athiti"/>
            </a:endParaRP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82BEE449-A84E-698B-F67F-00D49CE12D3C}"/>
              </a:ext>
            </a:extLst>
          </p:cNvPr>
          <p:cNvGrpSpPr/>
          <p:nvPr/>
        </p:nvGrpSpPr>
        <p:grpSpPr>
          <a:xfrm>
            <a:off x="1067646" y="643472"/>
            <a:ext cx="740719" cy="744039"/>
            <a:chOff x="14167" y="0"/>
            <a:chExt cx="6321665" cy="6350000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89B526C-FFB0-70D8-B5CA-BAAE7883B4D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6" name="TextBox 14">
            <a:extLst>
              <a:ext uri="{FF2B5EF4-FFF2-40B4-BE49-F238E27FC236}">
                <a16:creationId xmlns:a16="http://schemas.microsoft.com/office/drawing/2014/main" id="{D0F08819-DB8B-1E88-8067-1DA6D77DFA1B}"/>
              </a:ext>
            </a:extLst>
          </p:cNvPr>
          <p:cNvSpPr txBox="1"/>
          <p:nvPr/>
        </p:nvSpPr>
        <p:spPr>
          <a:xfrm>
            <a:off x="1346200" y="800100"/>
            <a:ext cx="428864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940" b="1" spc="-63" dirty="0">
                <a:solidFill>
                  <a:srgbClr val="C00000"/>
                </a:solidFill>
                <a:latin typeface="Athiti" panose="00000500000000000000" pitchFamily="2" charset="-34"/>
                <a:ea typeface="+mn-lt"/>
                <a:cs typeface="Athiti" panose="00000500000000000000" pitchFamily="2" charset="-34"/>
              </a:rPr>
              <a:t>Part 1 </a:t>
            </a:r>
            <a:r>
              <a:rPr lang="th-TH" sz="2940" b="1" spc="-63" dirty="0">
                <a:solidFill>
                  <a:srgbClr val="C00000"/>
                </a:solidFill>
                <a:latin typeface="Athiti" panose="00000500000000000000" pitchFamily="2" charset="-34"/>
                <a:ea typeface="+mn-lt"/>
                <a:cs typeface="Athiti" panose="00000500000000000000" pitchFamily="2" charset="-34"/>
              </a:rPr>
              <a:t>เริ่มต้นกับ </a:t>
            </a:r>
            <a:r>
              <a:rPr lang="en-US" sz="2940" b="1" spc="-63" dirty="0">
                <a:solidFill>
                  <a:srgbClr val="C00000"/>
                </a:solidFill>
                <a:latin typeface="Athiti" panose="00000500000000000000" pitchFamily="2" charset="-34"/>
                <a:ea typeface="+mn-lt"/>
                <a:cs typeface="Athiti" panose="00000500000000000000" pitchFamily="2" charset="-34"/>
              </a:rPr>
              <a:t>Python</a:t>
            </a:r>
            <a:endParaRPr lang="en-US" dirty="0">
              <a:solidFill>
                <a:srgbClr val="C00000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40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615545" y="377815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Defining Classes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4E7DE547-DAB4-CB00-5E10-025B91B69EC9}"/>
              </a:ext>
            </a:extLst>
          </p:cNvPr>
          <p:cNvSpPr txBox="1"/>
          <p:nvPr/>
        </p:nvSpPr>
        <p:spPr>
          <a:xfrm>
            <a:off x="615545" y="1181100"/>
            <a:ext cx="5579110" cy="185293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5080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dirty="0">
                <a:latin typeface="Georgia"/>
                <a:cs typeface="Georgia"/>
              </a:rPr>
              <a:t>By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building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30" dirty="0">
                <a:latin typeface="Georgia"/>
                <a:cs typeface="Georgia"/>
              </a:rPr>
              <a:t>class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that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implements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an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abstract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data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type,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a 	</a:t>
            </a:r>
            <a:r>
              <a:rPr sz="1500" spc="-95" dirty="0">
                <a:latin typeface="Georgia"/>
                <a:cs typeface="Georgia"/>
              </a:rPr>
              <a:t>programmer</a:t>
            </a:r>
            <a:r>
              <a:rPr sz="1500" spc="2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can</a:t>
            </a:r>
            <a:r>
              <a:rPr sz="1500" spc="25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take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advantage</a:t>
            </a:r>
            <a:r>
              <a:rPr sz="1500" spc="2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2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abstraction</a:t>
            </a:r>
            <a:r>
              <a:rPr sz="1500" spc="2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process</a:t>
            </a:r>
            <a:r>
              <a:rPr sz="1500" spc="30" dirty="0">
                <a:latin typeface="Georgia"/>
                <a:cs typeface="Georgia"/>
              </a:rPr>
              <a:t> </a:t>
            </a:r>
            <a:r>
              <a:rPr sz="1500" spc="-110" dirty="0">
                <a:latin typeface="Georgia"/>
                <a:cs typeface="Georgia"/>
              </a:rPr>
              <a:t>and</a:t>
            </a:r>
            <a:r>
              <a:rPr sz="1500" spc="2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at</a:t>
            </a:r>
            <a:r>
              <a:rPr sz="1500" spc="2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the 	</a:t>
            </a:r>
            <a:r>
              <a:rPr sz="1500" spc="-80" dirty="0">
                <a:latin typeface="Georgia"/>
                <a:cs typeface="Georgia"/>
              </a:rPr>
              <a:t>same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time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provide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details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necessary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actually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use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abstraction 	</a:t>
            </a:r>
            <a:r>
              <a:rPr sz="1500" spc="-35" dirty="0">
                <a:latin typeface="Georgia"/>
                <a:cs typeface="Georgia"/>
              </a:rPr>
              <a:t>in</a:t>
            </a:r>
            <a:r>
              <a:rPr sz="1500" spc="-6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6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program.</a:t>
            </a:r>
            <a:endParaRPr sz="1500" dirty="0">
              <a:latin typeface="Georgia"/>
              <a:cs typeface="Georgia"/>
            </a:endParaRPr>
          </a:p>
          <a:p>
            <a:pPr marL="115570" marR="107313" indent="-103504">
              <a:lnSpc>
                <a:spcPts val="1639"/>
              </a:lnSpc>
              <a:spcBef>
                <a:spcPts val="530"/>
              </a:spcBef>
              <a:buChar char="•"/>
              <a:tabLst>
                <a:tab pos="137159" algn="l"/>
              </a:tabLst>
            </a:pPr>
            <a:r>
              <a:rPr sz="1500" spc="-60" dirty="0">
                <a:latin typeface="Georgia"/>
                <a:cs typeface="Georgia"/>
              </a:rPr>
              <a:t>Whenever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we</a:t>
            </a:r>
            <a:r>
              <a:rPr sz="1500" spc="-45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want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90" dirty="0">
                <a:latin typeface="Georgia"/>
                <a:cs typeface="Georgia"/>
              </a:rPr>
              <a:t>implement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an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abstract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data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type,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we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will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do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so 	</a:t>
            </a:r>
            <a:r>
              <a:rPr sz="1500" spc="-50" dirty="0">
                <a:latin typeface="Georgia"/>
                <a:cs typeface="Georgia"/>
              </a:rPr>
              <a:t>with</a:t>
            </a:r>
            <a:r>
              <a:rPr sz="1500" spc="-4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45" dirty="0">
                <a:latin typeface="Georgia"/>
                <a:cs typeface="Georgia"/>
              </a:rPr>
              <a:t> new</a:t>
            </a:r>
            <a:r>
              <a:rPr sz="1500" spc="-4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class.</a:t>
            </a:r>
            <a:endParaRPr sz="1500" dirty="0">
              <a:latin typeface="Georgia"/>
              <a:cs typeface="Georgia"/>
            </a:endParaRPr>
          </a:p>
          <a:p>
            <a:pPr marL="114934" indent="-102870">
              <a:spcBef>
                <a:spcPts val="350"/>
              </a:spcBef>
              <a:buChar char="•"/>
              <a:tabLst>
                <a:tab pos="115570" algn="l"/>
              </a:tabLst>
            </a:pPr>
            <a:r>
              <a:rPr sz="1500" spc="-50" dirty="0">
                <a:latin typeface="Georgia"/>
                <a:cs typeface="Georgia"/>
              </a:rPr>
              <a:t>To</a:t>
            </a:r>
            <a:r>
              <a:rPr sz="1500" spc="-45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better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100" dirty="0">
                <a:latin typeface="Georgia"/>
                <a:cs typeface="Georgia"/>
              </a:rPr>
              <a:t>understand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classes,</a:t>
            </a:r>
            <a:r>
              <a:rPr sz="1500" spc="-5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let’s</a:t>
            </a:r>
            <a:r>
              <a:rPr sz="1500" spc="-50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take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look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at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concrete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example.</a:t>
            </a:r>
            <a:endParaRPr sz="1500" dirty="0">
              <a:latin typeface="Georgia"/>
              <a:cs typeface="Georgia"/>
            </a:endParaRPr>
          </a:p>
          <a:p>
            <a:pPr marL="368297" lvl="1" indent="-107313">
              <a:spcBef>
                <a:spcPts val="90"/>
              </a:spcBef>
              <a:buChar char="•"/>
              <a:tabLst>
                <a:tab pos="368933" algn="l"/>
              </a:tabLst>
            </a:pPr>
            <a:r>
              <a:rPr sz="1300" spc="65" dirty="0">
                <a:latin typeface="Georgia"/>
                <a:cs typeface="Georgia"/>
              </a:rPr>
              <a:t>A</a:t>
            </a:r>
            <a:r>
              <a:rPr sz="1300" spc="-45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Fraction</a:t>
            </a:r>
            <a:r>
              <a:rPr sz="1300" spc="35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Class</a:t>
            </a:r>
            <a:endParaRPr sz="1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176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41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Fraction Class Example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B3E452B-D954-C06D-D191-5C8952D0B726}"/>
              </a:ext>
            </a:extLst>
          </p:cNvPr>
          <p:cNvSpPr txBox="1"/>
          <p:nvPr/>
        </p:nvSpPr>
        <p:spPr>
          <a:xfrm>
            <a:off x="640702" y="1189537"/>
            <a:ext cx="5519420" cy="171323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433702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lang="en-US" sz="1500" spc="90" dirty="0">
                <a:latin typeface="Georgia"/>
                <a:cs typeface="Georgia"/>
              </a:rPr>
              <a:t>A</a:t>
            </a:r>
            <a:r>
              <a:rPr lang="en-US" sz="1500" spc="-95" dirty="0">
                <a:latin typeface="Georgia"/>
                <a:cs typeface="Georgia"/>
              </a:rPr>
              <a:t> </a:t>
            </a:r>
            <a:r>
              <a:rPr lang="en-US" sz="1500" spc="-85" dirty="0">
                <a:latin typeface="Georgia"/>
                <a:cs typeface="Georgia"/>
              </a:rPr>
              <a:t>common</a:t>
            </a:r>
            <a:r>
              <a:rPr lang="en-US" sz="1500" spc="-5" dirty="0">
                <a:latin typeface="Georgia"/>
                <a:cs typeface="Georgia"/>
              </a:rPr>
              <a:t> </a:t>
            </a:r>
            <a:r>
              <a:rPr lang="en-US" sz="1500" spc="-65" dirty="0">
                <a:latin typeface="Georgia"/>
                <a:cs typeface="Georgia"/>
              </a:rPr>
              <a:t>example</a:t>
            </a:r>
            <a:r>
              <a:rPr lang="en-US" sz="1500" spc="-15" dirty="0">
                <a:latin typeface="Georgia"/>
                <a:cs typeface="Georgia"/>
              </a:rPr>
              <a:t> </a:t>
            </a:r>
            <a:r>
              <a:rPr lang="en-US" sz="1500" spc="-45" dirty="0">
                <a:latin typeface="Georgia"/>
                <a:cs typeface="Georgia"/>
              </a:rPr>
              <a:t>to</a:t>
            </a:r>
            <a:r>
              <a:rPr lang="en-US" sz="1500" spc="-10" dirty="0">
                <a:latin typeface="Georgia"/>
                <a:cs typeface="Georgia"/>
              </a:rPr>
              <a:t> </a:t>
            </a:r>
            <a:r>
              <a:rPr lang="en-US" sz="1500" spc="-45" dirty="0">
                <a:latin typeface="Georgia"/>
                <a:cs typeface="Georgia"/>
              </a:rPr>
              <a:t>show</a:t>
            </a:r>
            <a:r>
              <a:rPr lang="en-US" sz="1500" spc="-5" dirty="0">
                <a:latin typeface="Georgia"/>
                <a:cs typeface="Georgia"/>
              </a:rPr>
              <a:t> </a:t>
            </a:r>
            <a:r>
              <a:rPr lang="en-US" sz="1500" spc="-85" dirty="0">
                <a:latin typeface="Georgia"/>
                <a:cs typeface="Georgia"/>
              </a:rPr>
              <a:t>the</a:t>
            </a:r>
            <a:r>
              <a:rPr lang="en-US" sz="1500" spc="-5" dirty="0">
                <a:latin typeface="Georgia"/>
                <a:cs typeface="Georgia"/>
              </a:rPr>
              <a:t> </a:t>
            </a:r>
            <a:r>
              <a:rPr lang="en-US" sz="1500" spc="-55" dirty="0">
                <a:latin typeface="Georgia"/>
                <a:cs typeface="Georgia"/>
              </a:rPr>
              <a:t>details</a:t>
            </a:r>
            <a:r>
              <a:rPr lang="en-US" sz="1500" spc="-10" dirty="0">
                <a:latin typeface="Georgia"/>
                <a:cs typeface="Georgia"/>
              </a:rPr>
              <a:t> </a:t>
            </a:r>
            <a:r>
              <a:rPr lang="en-US" sz="1500" dirty="0">
                <a:latin typeface="Georgia"/>
                <a:cs typeface="Georgia"/>
              </a:rPr>
              <a:t>of</a:t>
            </a:r>
            <a:r>
              <a:rPr lang="en-US" sz="1500" spc="-5" dirty="0">
                <a:latin typeface="Georgia"/>
                <a:cs typeface="Georgia"/>
              </a:rPr>
              <a:t> </a:t>
            </a:r>
            <a:r>
              <a:rPr lang="en-US" sz="1500" spc="-75" dirty="0">
                <a:latin typeface="Georgia"/>
                <a:cs typeface="Georgia"/>
              </a:rPr>
              <a:t>implementing</a:t>
            </a:r>
            <a:r>
              <a:rPr lang="en-US" sz="1500" spc="-10" dirty="0">
                <a:latin typeface="Georgia"/>
                <a:cs typeface="Georgia"/>
              </a:rPr>
              <a:t> </a:t>
            </a:r>
            <a:r>
              <a:rPr lang="en-US" sz="1500" dirty="0">
                <a:latin typeface="Georgia"/>
                <a:cs typeface="Georgia"/>
              </a:rPr>
              <a:t>a</a:t>
            </a:r>
            <a:r>
              <a:rPr lang="en-US" sz="1500" spc="-10" dirty="0">
                <a:latin typeface="Georgia"/>
                <a:cs typeface="Georgia"/>
              </a:rPr>
              <a:t> </a:t>
            </a:r>
            <a:r>
              <a:rPr lang="en-US" sz="1500" spc="-40" dirty="0">
                <a:latin typeface="Georgia"/>
                <a:cs typeface="Georgia"/>
              </a:rPr>
              <a:t>user- 	</a:t>
            </a:r>
            <a:r>
              <a:rPr lang="en-US" sz="1500" spc="-65" dirty="0">
                <a:latin typeface="Georgia"/>
                <a:cs typeface="Georgia"/>
              </a:rPr>
              <a:t>defined</a:t>
            </a:r>
            <a:r>
              <a:rPr lang="en-US" sz="1500" spc="-15" dirty="0">
                <a:latin typeface="Georgia"/>
                <a:cs typeface="Georgia"/>
              </a:rPr>
              <a:t> </a:t>
            </a:r>
            <a:r>
              <a:rPr lang="en-US" sz="1500" spc="-30" dirty="0">
                <a:latin typeface="Georgia"/>
                <a:cs typeface="Georgia"/>
              </a:rPr>
              <a:t>class</a:t>
            </a:r>
            <a:r>
              <a:rPr lang="en-US" sz="1500" dirty="0">
                <a:latin typeface="Georgia"/>
                <a:cs typeface="Georgia"/>
              </a:rPr>
              <a:t> is </a:t>
            </a:r>
            <a:r>
              <a:rPr lang="en-US" sz="1500" spc="-45" dirty="0">
                <a:latin typeface="Georgia"/>
                <a:cs typeface="Georgia"/>
              </a:rPr>
              <a:t>to</a:t>
            </a:r>
            <a:r>
              <a:rPr lang="en-US" sz="1500" dirty="0">
                <a:latin typeface="Georgia"/>
                <a:cs typeface="Georgia"/>
              </a:rPr>
              <a:t> </a:t>
            </a:r>
            <a:r>
              <a:rPr lang="en-US" sz="1500" spc="-90" dirty="0">
                <a:latin typeface="Georgia"/>
                <a:cs typeface="Georgia"/>
              </a:rPr>
              <a:t>implement</a:t>
            </a:r>
            <a:r>
              <a:rPr lang="en-US" sz="1500" dirty="0">
                <a:latin typeface="Georgia"/>
                <a:cs typeface="Georgia"/>
              </a:rPr>
              <a:t> </a:t>
            </a:r>
            <a:r>
              <a:rPr lang="en-US" sz="1500" spc="-80" dirty="0">
                <a:latin typeface="Georgia"/>
                <a:cs typeface="Georgia"/>
              </a:rPr>
              <a:t>the</a:t>
            </a:r>
            <a:r>
              <a:rPr lang="en-US" sz="1500" dirty="0">
                <a:latin typeface="Georgia"/>
                <a:cs typeface="Georgia"/>
              </a:rPr>
              <a:t> </a:t>
            </a:r>
            <a:r>
              <a:rPr lang="en-US" sz="1500" spc="-80" dirty="0">
                <a:latin typeface="Georgia"/>
                <a:cs typeface="Georgia"/>
              </a:rPr>
              <a:t>abstract</a:t>
            </a:r>
            <a:r>
              <a:rPr lang="en-US" sz="1500" spc="5" dirty="0">
                <a:latin typeface="Georgia"/>
                <a:cs typeface="Georgia"/>
              </a:rPr>
              <a:t> </a:t>
            </a:r>
            <a:r>
              <a:rPr lang="en-US" sz="1500" spc="-95" dirty="0">
                <a:latin typeface="Georgia"/>
                <a:cs typeface="Georgia"/>
              </a:rPr>
              <a:t>data</a:t>
            </a:r>
            <a:r>
              <a:rPr lang="en-US" sz="1500" spc="5" dirty="0">
                <a:latin typeface="Georgia"/>
                <a:cs typeface="Georgia"/>
              </a:rPr>
              <a:t> </a:t>
            </a:r>
            <a:r>
              <a:rPr lang="en-US" sz="1500" spc="-45" dirty="0">
                <a:latin typeface="Georgia"/>
                <a:cs typeface="Georgia"/>
              </a:rPr>
              <a:t>type</a:t>
            </a:r>
            <a:r>
              <a:rPr lang="en-US" sz="1500" spc="-5" dirty="0">
                <a:latin typeface="Georgia"/>
                <a:cs typeface="Georgia"/>
              </a:rPr>
              <a:t> </a:t>
            </a:r>
            <a:r>
              <a:rPr lang="en-US" sz="1500" spc="-10" dirty="0">
                <a:latin typeface="Georgia"/>
                <a:cs typeface="Georgia"/>
              </a:rPr>
              <a:t>Fraction</a:t>
            </a:r>
            <a:endParaRPr lang="en-US" sz="1500" dirty="0">
              <a:latin typeface="Georgia"/>
              <a:cs typeface="Georgia"/>
            </a:endParaRPr>
          </a:p>
          <a:p>
            <a:pPr marL="368933" marR="327658" lvl="1" indent="-107313">
              <a:lnSpc>
                <a:spcPts val="1360"/>
              </a:lnSpc>
              <a:spcBef>
                <a:spcPts val="270"/>
              </a:spcBef>
              <a:buChar char="•"/>
              <a:tabLst>
                <a:tab pos="386713" algn="l"/>
              </a:tabLst>
            </a:pPr>
            <a:r>
              <a:rPr lang="en-US" sz="1300" spc="65" dirty="0">
                <a:latin typeface="Georgia"/>
                <a:cs typeface="Georgia"/>
              </a:rPr>
              <a:t>A</a:t>
            </a:r>
            <a:r>
              <a:rPr lang="en-US" sz="1300" spc="-80" dirty="0">
                <a:latin typeface="Georgia"/>
                <a:cs typeface="Georgia"/>
              </a:rPr>
              <a:t> </a:t>
            </a:r>
            <a:r>
              <a:rPr lang="en-US" sz="1300" spc="-55" dirty="0">
                <a:latin typeface="Georgia"/>
                <a:cs typeface="Georgia"/>
              </a:rPr>
              <a:t>fraction</a:t>
            </a:r>
            <a:r>
              <a:rPr lang="en-US" sz="1300" spc="-25" dirty="0">
                <a:latin typeface="Georgia"/>
                <a:cs typeface="Georgia"/>
              </a:rPr>
              <a:t> </a:t>
            </a:r>
            <a:r>
              <a:rPr lang="en-US" sz="1300" spc="-55" dirty="0">
                <a:latin typeface="Georgia"/>
                <a:cs typeface="Georgia"/>
              </a:rPr>
              <a:t>consists</a:t>
            </a:r>
            <a:r>
              <a:rPr lang="en-US" sz="1300" spc="-25" dirty="0">
                <a:latin typeface="Georgia"/>
                <a:cs typeface="Georgia"/>
              </a:rPr>
              <a:t> </a:t>
            </a:r>
            <a:r>
              <a:rPr lang="en-US" sz="1300" dirty="0">
                <a:latin typeface="Georgia"/>
                <a:cs typeface="Georgia"/>
              </a:rPr>
              <a:t>of a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100" dirty="0">
                <a:latin typeface="Georgia"/>
                <a:cs typeface="Georgia"/>
              </a:rPr>
              <a:t>numerator</a:t>
            </a:r>
            <a:r>
              <a:rPr lang="en-US" sz="1300" spc="10" dirty="0">
                <a:latin typeface="Georgia"/>
                <a:cs typeface="Georgia"/>
              </a:rPr>
              <a:t> </a:t>
            </a:r>
            <a:r>
              <a:rPr lang="en-US" sz="1300" spc="-100" dirty="0">
                <a:latin typeface="Georgia"/>
                <a:cs typeface="Georgia"/>
              </a:rPr>
              <a:t>and</a:t>
            </a:r>
            <a:r>
              <a:rPr lang="en-US" sz="1300" spc="10" dirty="0">
                <a:latin typeface="Georgia"/>
                <a:cs typeface="Georgia"/>
              </a:rPr>
              <a:t> </a:t>
            </a:r>
            <a:r>
              <a:rPr lang="en-US" sz="1300" dirty="0">
                <a:latin typeface="Georgia"/>
                <a:cs typeface="Georgia"/>
              </a:rPr>
              <a:t>a </a:t>
            </a:r>
            <a:r>
              <a:rPr lang="en-US" sz="1300" spc="-90" dirty="0">
                <a:latin typeface="Georgia"/>
                <a:cs typeface="Georgia"/>
              </a:rPr>
              <a:t>denominator</a:t>
            </a:r>
            <a:r>
              <a:rPr lang="en-US" sz="1300" spc="10" dirty="0">
                <a:latin typeface="Georgia"/>
                <a:cs typeface="Georgia"/>
              </a:rPr>
              <a:t> </a:t>
            </a:r>
            <a:r>
              <a:rPr lang="en-US" sz="1300" spc="-190" dirty="0">
                <a:latin typeface="Georgia"/>
                <a:cs typeface="Georgia"/>
              </a:rPr>
              <a:t>–</a:t>
            </a:r>
            <a:r>
              <a:rPr lang="en-US" sz="1300" spc="10" dirty="0">
                <a:latin typeface="Georgia"/>
                <a:cs typeface="Georgia"/>
              </a:rPr>
              <a:t> </a:t>
            </a:r>
            <a:r>
              <a:rPr lang="en-US" sz="1300" dirty="0">
                <a:latin typeface="Georgia"/>
                <a:cs typeface="Georgia"/>
              </a:rPr>
              <a:t>we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55" dirty="0">
                <a:latin typeface="Georgia"/>
                <a:cs typeface="Georgia"/>
              </a:rPr>
              <a:t>would</a:t>
            </a:r>
            <a:r>
              <a:rPr lang="en-US" sz="1300" dirty="0">
                <a:latin typeface="Georgia"/>
                <a:cs typeface="Georgia"/>
              </a:rPr>
              <a:t> </a:t>
            </a:r>
            <a:r>
              <a:rPr lang="en-US" sz="1300" spc="-20" dirty="0">
                <a:latin typeface="Georgia"/>
                <a:cs typeface="Georgia"/>
              </a:rPr>
              <a:t>like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25" dirty="0">
                <a:latin typeface="Georgia"/>
                <a:cs typeface="Georgia"/>
              </a:rPr>
              <a:t>to 	</a:t>
            </a:r>
            <a:r>
              <a:rPr lang="en-US" sz="1300" spc="-80" dirty="0">
                <a:latin typeface="Georgia"/>
                <a:cs typeface="Georgia"/>
              </a:rPr>
              <a:t>represent</a:t>
            </a:r>
            <a:r>
              <a:rPr lang="en-US" sz="1300" dirty="0">
                <a:latin typeface="Georgia"/>
                <a:cs typeface="Georgia"/>
              </a:rPr>
              <a:t> </a:t>
            </a:r>
            <a:r>
              <a:rPr lang="en-US" sz="1300" spc="-80" dirty="0">
                <a:latin typeface="Georgia"/>
                <a:cs typeface="Georgia"/>
              </a:rPr>
              <a:t>the</a:t>
            </a:r>
            <a:r>
              <a:rPr lang="en-US" sz="1300" dirty="0">
                <a:latin typeface="Georgia"/>
                <a:cs typeface="Georgia"/>
              </a:rPr>
              <a:t> </a:t>
            </a:r>
            <a:r>
              <a:rPr lang="en-US" sz="1300" spc="-55" dirty="0">
                <a:latin typeface="Georgia"/>
                <a:cs typeface="Georgia"/>
              </a:rPr>
              <a:t>fraction</a:t>
            </a:r>
            <a:r>
              <a:rPr lang="en-US" sz="1300" spc="-20" dirty="0">
                <a:latin typeface="Georgia"/>
                <a:cs typeface="Georgia"/>
              </a:rPr>
              <a:t> </a:t>
            </a:r>
            <a:r>
              <a:rPr lang="en-US" sz="1300" spc="-55" dirty="0">
                <a:latin typeface="Georgia"/>
                <a:cs typeface="Georgia"/>
              </a:rPr>
              <a:t>as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105" dirty="0">
                <a:latin typeface="Georgia"/>
                <a:cs typeface="Georgia"/>
              </a:rPr>
              <a:t>an</a:t>
            </a:r>
            <a:r>
              <a:rPr lang="en-US" sz="1300" spc="10" dirty="0">
                <a:latin typeface="Georgia"/>
                <a:cs typeface="Georgia"/>
              </a:rPr>
              <a:t> </a:t>
            </a:r>
            <a:r>
              <a:rPr lang="en-US" sz="1300" spc="-40" dirty="0">
                <a:latin typeface="Georgia"/>
                <a:cs typeface="Georgia"/>
              </a:rPr>
              <a:t>exact</a:t>
            </a:r>
            <a:r>
              <a:rPr lang="en-US" sz="1300" dirty="0">
                <a:latin typeface="Georgia"/>
                <a:cs typeface="Georgia"/>
              </a:rPr>
              <a:t> </a:t>
            </a:r>
            <a:r>
              <a:rPr lang="en-US" sz="1300" spc="-20" dirty="0">
                <a:latin typeface="Georgia"/>
                <a:cs typeface="Georgia"/>
              </a:rPr>
              <a:t>value</a:t>
            </a:r>
            <a:endParaRPr lang="en-US" sz="1300" dirty="0">
              <a:latin typeface="Georgia"/>
              <a:cs typeface="Georgia"/>
            </a:endParaRPr>
          </a:p>
          <a:p>
            <a:pPr marL="368933" marR="5080" lvl="1" indent="-107313">
              <a:lnSpc>
                <a:spcPts val="1360"/>
              </a:lnSpc>
              <a:spcBef>
                <a:spcPts val="280"/>
              </a:spcBef>
              <a:buChar char="•"/>
              <a:tabLst>
                <a:tab pos="386713" algn="l"/>
              </a:tabLst>
            </a:pPr>
            <a:r>
              <a:rPr lang="en-US" sz="1300" spc="-45" dirty="0">
                <a:latin typeface="Georgia"/>
                <a:cs typeface="Georgia"/>
              </a:rPr>
              <a:t>The</a:t>
            </a:r>
            <a:r>
              <a:rPr lang="en-US" sz="1300" spc="-35" dirty="0">
                <a:latin typeface="Georgia"/>
                <a:cs typeface="Georgia"/>
              </a:rPr>
              <a:t> </a:t>
            </a:r>
            <a:r>
              <a:rPr lang="en-US" sz="1300" spc="-70" dirty="0">
                <a:latin typeface="Georgia"/>
                <a:cs typeface="Georgia"/>
              </a:rPr>
              <a:t>operations</a:t>
            </a:r>
            <a:r>
              <a:rPr lang="en-US" sz="1300" spc="-10" dirty="0">
                <a:latin typeface="Georgia"/>
                <a:cs typeface="Georgia"/>
              </a:rPr>
              <a:t> </a:t>
            </a:r>
            <a:r>
              <a:rPr lang="en-US" sz="1300" spc="-30" dirty="0">
                <a:latin typeface="Georgia"/>
                <a:cs typeface="Georgia"/>
              </a:rPr>
              <a:t>for</a:t>
            </a:r>
            <a:r>
              <a:rPr lang="en-US" sz="1300" spc="-50" dirty="0">
                <a:latin typeface="Georgia"/>
                <a:cs typeface="Georgia"/>
              </a:rPr>
              <a:t> </a:t>
            </a:r>
            <a:r>
              <a:rPr lang="en-US" sz="1300" dirty="0">
                <a:latin typeface="Georgia"/>
                <a:cs typeface="Georgia"/>
              </a:rPr>
              <a:t>a</a:t>
            </a:r>
            <a:r>
              <a:rPr lang="en-US" sz="1300" spc="-20" dirty="0">
                <a:latin typeface="Georgia"/>
                <a:cs typeface="Georgia"/>
              </a:rPr>
              <a:t> </a:t>
            </a:r>
            <a:r>
              <a:rPr lang="en-US" sz="1300" spc="-70" dirty="0">
                <a:latin typeface="Georgia"/>
                <a:cs typeface="Georgia"/>
              </a:rPr>
              <a:t>Fraction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50" dirty="0">
                <a:latin typeface="Georgia"/>
                <a:cs typeface="Georgia"/>
              </a:rPr>
              <a:t>type</a:t>
            </a:r>
            <a:r>
              <a:rPr lang="en-US" sz="1300" spc="-20" dirty="0">
                <a:latin typeface="Georgia"/>
                <a:cs typeface="Georgia"/>
              </a:rPr>
              <a:t> </a:t>
            </a:r>
            <a:r>
              <a:rPr lang="en-US" sz="1300" dirty="0">
                <a:latin typeface="Georgia"/>
                <a:cs typeface="Georgia"/>
              </a:rPr>
              <a:t>will</a:t>
            </a:r>
            <a:r>
              <a:rPr lang="en-US" sz="1300" spc="-15" dirty="0">
                <a:latin typeface="Georgia"/>
                <a:cs typeface="Georgia"/>
              </a:rPr>
              <a:t> </a:t>
            </a:r>
            <a:r>
              <a:rPr lang="en-US" sz="1300" spc="-25" dirty="0">
                <a:latin typeface="Georgia"/>
                <a:cs typeface="Georgia"/>
              </a:rPr>
              <a:t>allow</a:t>
            </a:r>
            <a:r>
              <a:rPr lang="en-US" sz="1300" spc="-20" dirty="0">
                <a:latin typeface="Georgia"/>
                <a:cs typeface="Georgia"/>
              </a:rPr>
              <a:t> </a:t>
            </a:r>
            <a:r>
              <a:rPr lang="en-US" sz="1300" dirty="0">
                <a:latin typeface="Georgia"/>
                <a:cs typeface="Georgia"/>
              </a:rPr>
              <a:t>a</a:t>
            </a:r>
            <a:r>
              <a:rPr lang="en-US" sz="1300" spc="-15" dirty="0">
                <a:latin typeface="Georgia"/>
                <a:cs typeface="Georgia"/>
              </a:rPr>
              <a:t> </a:t>
            </a:r>
            <a:r>
              <a:rPr lang="en-US" sz="1300" spc="-70" dirty="0">
                <a:latin typeface="Georgia"/>
                <a:cs typeface="Georgia"/>
              </a:rPr>
              <a:t>Fraction</a:t>
            </a:r>
            <a:r>
              <a:rPr lang="en-US" sz="1300" spc="-10" dirty="0">
                <a:latin typeface="Georgia"/>
                <a:cs typeface="Georgia"/>
              </a:rPr>
              <a:t> </a:t>
            </a:r>
            <a:r>
              <a:rPr lang="en-US" sz="1300" spc="-85" dirty="0">
                <a:latin typeface="Georgia"/>
                <a:cs typeface="Georgia"/>
              </a:rPr>
              <a:t>data</a:t>
            </a:r>
            <a:r>
              <a:rPr lang="en-US" sz="1300" spc="5" dirty="0">
                <a:latin typeface="Georgia"/>
                <a:cs typeface="Georgia"/>
              </a:rPr>
              <a:t> </a:t>
            </a:r>
            <a:r>
              <a:rPr lang="en-US" sz="1300" spc="-45" dirty="0">
                <a:latin typeface="Georgia"/>
                <a:cs typeface="Georgia"/>
              </a:rPr>
              <a:t>object</a:t>
            </a:r>
            <a:r>
              <a:rPr lang="en-US" sz="1300" spc="-15" dirty="0">
                <a:latin typeface="Georgia"/>
                <a:cs typeface="Georgia"/>
              </a:rPr>
              <a:t> </a:t>
            </a:r>
            <a:r>
              <a:rPr lang="en-US" sz="1300" spc="-50" dirty="0">
                <a:latin typeface="Georgia"/>
                <a:cs typeface="Georgia"/>
              </a:rPr>
              <a:t>to</a:t>
            </a:r>
            <a:r>
              <a:rPr lang="en-US" sz="1300" spc="-20" dirty="0">
                <a:latin typeface="Georgia"/>
                <a:cs typeface="Georgia"/>
              </a:rPr>
              <a:t> </a:t>
            </a:r>
            <a:r>
              <a:rPr lang="en-US" sz="1300" spc="-25" dirty="0">
                <a:latin typeface="Georgia"/>
                <a:cs typeface="Georgia"/>
              </a:rPr>
              <a:t>behave 	</a:t>
            </a:r>
            <a:r>
              <a:rPr lang="en-US" sz="1300" spc="-20" dirty="0">
                <a:latin typeface="Georgia"/>
                <a:cs typeface="Georgia"/>
              </a:rPr>
              <a:t>like</a:t>
            </a:r>
            <a:r>
              <a:rPr lang="en-US" sz="1300" spc="-60" dirty="0">
                <a:latin typeface="Georgia"/>
                <a:cs typeface="Georgia"/>
              </a:rPr>
              <a:t> </a:t>
            </a:r>
            <a:r>
              <a:rPr lang="en-US" sz="1300" spc="-55" dirty="0">
                <a:latin typeface="Georgia"/>
                <a:cs typeface="Georgia"/>
              </a:rPr>
              <a:t>any</a:t>
            </a:r>
            <a:r>
              <a:rPr lang="en-US" sz="1300" spc="-20" dirty="0">
                <a:latin typeface="Georgia"/>
                <a:cs typeface="Georgia"/>
              </a:rPr>
              <a:t> </a:t>
            </a:r>
            <a:r>
              <a:rPr lang="en-US" sz="1300" spc="-80" dirty="0">
                <a:latin typeface="Georgia"/>
                <a:cs typeface="Georgia"/>
              </a:rPr>
              <a:t>other</a:t>
            </a:r>
            <a:r>
              <a:rPr lang="en-US" sz="1300" dirty="0">
                <a:latin typeface="Georgia"/>
                <a:cs typeface="Georgia"/>
              </a:rPr>
              <a:t> </a:t>
            </a:r>
            <a:r>
              <a:rPr lang="en-US" sz="1300" spc="-80" dirty="0">
                <a:latin typeface="Georgia"/>
                <a:cs typeface="Georgia"/>
              </a:rPr>
              <a:t>numeric</a:t>
            </a:r>
            <a:r>
              <a:rPr lang="en-US" sz="1300" spc="5" dirty="0">
                <a:latin typeface="Georgia"/>
                <a:cs typeface="Georgia"/>
              </a:rPr>
              <a:t> </a:t>
            </a:r>
            <a:r>
              <a:rPr lang="en-US" sz="1300" spc="-40" dirty="0">
                <a:latin typeface="Georgia"/>
                <a:cs typeface="Georgia"/>
              </a:rPr>
              <a:t>value</a:t>
            </a:r>
            <a:r>
              <a:rPr lang="en-US" sz="1300" spc="-10" dirty="0">
                <a:latin typeface="Georgia"/>
                <a:cs typeface="Georgia"/>
              </a:rPr>
              <a:t> </a:t>
            </a:r>
            <a:r>
              <a:rPr lang="en-US" sz="1300" spc="-190" dirty="0">
                <a:latin typeface="Georgia"/>
                <a:cs typeface="Georgia"/>
              </a:rPr>
              <a:t>–</a:t>
            </a:r>
            <a:r>
              <a:rPr lang="en-US" sz="1300" spc="10" dirty="0">
                <a:latin typeface="Georgia"/>
                <a:cs typeface="Georgia"/>
              </a:rPr>
              <a:t> </a:t>
            </a:r>
            <a:r>
              <a:rPr lang="en-US" sz="1300" dirty="0">
                <a:latin typeface="Georgia"/>
                <a:cs typeface="Georgia"/>
              </a:rPr>
              <a:t>we</a:t>
            </a:r>
            <a:r>
              <a:rPr lang="en-US" sz="1300" spc="-10" dirty="0">
                <a:latin typeface="Georgia"/>
                <a:cs typeface="Georgia"/>
              </a:rPr>
              <a:t> </a:t>
            </a:r>
            <a:r>
              <a:rPr lang="en-US" sz="1300" spc="-65" dirty="0">
                <a:latin typeface="Georgia"/>
                <a:cs typeface="Georgia"/>
              </a:rPr>
              <a:t>can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75" dirty="0">
                <a:latin typeface="Georgia"/>
                <a:cs typeface="Georgia"/>
              </a:rPr>
              <a:t>add,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70" dirty="0">
                <a:latin typeface="Georgia"/>
                <a:cs typeface="Georgia"/>
              </a:rPr>
              <a:t>subtract,</a:t>
            </a:r>
            <a:r>
              <a:rPr lang="en-US" sz="1300" spc="-10" dirty="0">
                <a:latin typeface="Georgia"/>
                <a:cs typeface="Georgia"/>
              </a:rPr>
              <a:t> </a:t>
            </a:r>
            <a:r>
              <a:rPr lang="en-US" sz="1300" spc="-60" dirty="0">
                <a:latin typeface="Georgia"/>
                <a:cs typeface="Georgia"/>
              </a:rPr>
              <a:t>multiply,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100" dirty="0">
                <a:latin typeface="Georgia"/>
                <a:cs typeface="Georgia"/>
              </a:rPr>
              <a:t>and</a:t>
            </a:r>
            <a:r>
              <a:rPr lang="en-US" sz="1300" spc="10" dirty="0">
                <a:latin typeface="Georgia"/>
                <a:cs typeface="Georgia"/>
              </a:rPr>
              <a:t> </a:t>
            </a:r>
            <a:r>
              <a:rPr lang="en-US" sz="1300" spc="-10" dirty="0">
                <a:latin typeface="Georgia"/>
                <a:cs typeface="Georgia"/>
              </a:rPr>
              <a:t>divide</a:t>
            </a:r>
            <a:endParaRPr lang="en-US" sz="1300" dirty="0">
              <a:latin typeface="Georgia"/>
              <a:cs typeface="Georgia"/>
            </a:endParaRPr>
          </a:p>
          <a:p>
            <a:pPr marL="115570" marR="311783" indent="-103504">
              <a:lnSpc>
                <a:spcPts val="1639"/>
              </a:lnSpc>
              <a:spcBef>
                <a:spcPts val="545"/>
              </a:spcBef>
              <a:buChar char="•"/>
              <a:tabLst>
                <a:tab pos="137159" algn="l"/>
              </a:tabLst>
            </a:pPr>
            <a:r>
              <a:rPr lang="en-US" sz="1500" spc="-100" dirty="0">
                <a:latin typeface="Georgia"/>
                <a:cs typeface="Georgia"/>
              </a:rPr>
              <a:t>In</a:t>
            </a:r>
            <a:r>
              <a:rPr lang="en-US" sz="1500" spc="5" dirty="0">
                <a:latin typeface="Georgia"/>
                <a:cs typeface="Georgia"/>
              </a:rPr>
              <a:t> </a:t>
            </a:r>
            <a:r>
              <a:rPr lang="en-US" sz="1500" spc="-70" dirty="0">
                <a:latin typeface="Georgia"/>
                <a:cs typeface="Georgia"/>
              </a:rPr>
              <a:t>Python</a:t>
            </a:r>
            <a:r>
              <a:rPr lang="en-US" sz="1500" spc="-20" dirty="0">
                <a:latin typeface="Georgia"/>
                <a:cs typeface="Georgia"/>
              </a:rPr>
              <a:t> </a:t>
            </a:r>
            <a:r>
              <a:rPr lang="en-US" sz="1500" dirty="0">
                <a:latin typeface="Georgia"/>
                <a:cs typeface="Georgia"/>
              </a:rPr>
              <a:t>we</a:t>
            </a:r>
            <a:r>
              <a:rPr lang="en-US" sz="1500" spc="-90" dirty="0">
                <a:latin typeface="Georgia"/>
                <a:cs typeface="Georgia"/>
              </a:rPr>
              <a:t> </a:t>
            </a:r>
            <a:r>
              <a:rPr lang="en-US" sz="1500" spc="-50" dirty="0">
                <a:latin typeface="Georgia"/>
                <a:cs typeface="Georgia"/>
              </a:rPr>
              <a:t>define</a:t>
            </a:r>
            <a:r>
              <a:rPr lang="en-US" sz="1500" spc="-40" dirty="0">
                <a:latin typeface="Georgia"/>
                <a:cs typeface="Georgia"/>
              </a:rPr>
              <a:t> </a:t>
            </a:r>
            <a:r>
              <a:rPr lang="en-US" sz="1500" dirty="0">
                <a:latin typeface="Georgia"/>
                <a:cs typeface="Georgia"/>
              </a:rPr>
              <a:t>a</a:t>
            </a:r>
            <a:r>
              <a:rPr lang="en-US" sz="1500" spc="-90" dirty="0">
                <a:latin typeface="Georgia"/>
                <a:cs typeface="Georgia"/>
              </a:rPr>
              <a:t> </a:t>
            </a:r>
            <a:r>
              <a:rPr lang="en-US" sz="1500" spc="-45" dirty="0">
                <a:latin typeface="Georgia"/>
                <a:cs typeface="Georgia"/>
              </a:rPr>
              <a:t>new</a:t>
            </a:r>
            <a:r>
              <a:rPr lang="en-US" sz="1500" spc="-25" dirty="0">
                <a:latin typeface="Georgia"/>
                <a:cs typeface="Georgia"/>
              </a:rPr>
              <a:t> </a:t>
            </a:r>
            <a:r>
              <a:rPr lang="en-US" sz="1500" spc="-30" dirty="0">
                <a:latin typeface="Georgia"/>
                <a:cs typeface="Georgia"/>
              </a:rPr>
              <a:t>class </a:t>
            </a:r>
            <a:r>
              <a:rPr lang="en-US" sz="1500" dirty="0">
                <a:latin typeface="Georgia"/>
                <a:cs typeface="Georgia"/>
              </a:rPr>
              <a:t>by</a:t>
            </a:r>
            <a:r>
              <a:rPr lang="en-US" sz="1500" spc="-25" dirty="0">
                <a:latin typeface="Georgia"/>
                <a:cs typeface="Georgia"/>
              </a:rPr>
              <a:t> </a:t>
            </a:r>
            <a:r>
              <a:rPr lang="en-US" sz="1500" spc="-50" dirty="0">
                <a:latin typeface="Georgia"/>
                <a:cs typeface="Georgia"/>
              </a:rPr>
              <a:t>providing</a:t>
            </a:r>
            <a:r>
              <a:rPr lang="en-US" sz="1500" spc="-25" dirty="0">
                <a:latin typeface="Georgia"/>
                <a:cs typeface="Georgia"/>
              </a:rPr>
              <a:t> </a:t>
            </a:r>
            <a:r>
              <a:rPr lang="en-US" sz="1500" dirty="0">
                <a:latin typeface="Georgia"/>
                <a:cs typeface="Georgia"/>
              </a:rPr>
              <a:t>a</a:t>
            </a:r>
            <a:r>
              <a:rPr lang="en-US" sz="1500" spc="-30" dirty="0">
                <a:latin typeface="Georgia"/>
                <a:cs typeface="Georgia"/>
              </a:rPr>
              <a:t> </a:t>
            </a:r>
            <a:r>
              <a:rPr lang="en-US" sz="1500" spc="-105" dirty="0">
                <a:latin typeface="Georgia"/>
                <a:cs typeface="Georgia"/>
              </a:rPr>
              <a:t>name</a:t>
            </a:r>
            <a:r>
              <a:rPr lang="en-US" sz="1500" spc="15" dirty="0">
                <a:latin typeface="Georgia"/>
                <a:cs typeface="Georgia"/>
              </a:rPr>
              <a:t> </a:t>
            </a:r>
            <a:r>
              <a:rPr lang="en-US" sz="1500" spc="-110" dirty="0">
                <a:latin typeface="Georgia"/>
                <a:cs typeface="Georgia"/>
              </a:rPr>
              <a:t>and</a:t>
            </a:r>
            <a:r>
              <a:rPr lang="en-US" sz="1500" spc="20" dirty="0">
                <a:latin typeface="Georgia"/>
                <a:cs typeface="Georgia"/>
              </a:rPr>
              <a:t> </a:t>
            </a:r>
            <a:r>
              <a:rPr lang="en-US" sz="1500" dirty="0">
                <a:latin typeface="Georgia"/>
                <a:cs typeface="Georgia"/>
              </a:rPr>
              <a:t>a</a:t>
            </a:r>
            <a:r>
              <a:rPr lang="en-US" sz="1500" spc="-30" dirty="0">
                <a:latin typeface="Georgia"/>
                <a:cs typeface="Georgia"/>
              </a:rPr>
              <a:t> </a:t>
            </a:r>
            <a:r>
              <a:rPr lang="en-US" sz="1500" spc="-60" dirty="0">
                <a:latin typeface="Georgia"/>
                <a:cs typeface="Georgia"/>
              </a:rPr>
              <a:t>set</a:t>
            </a:r>
            <a:r>
              <a:rPr lang="en-US" sz="1500" spc="-25" dirty="0">
                <a:latin typeface="Georgia"/>
                <a:cs typeface="Georgia"/>
              </a:rPr>
              <a:t> of 	</a:t>
            </a:r>
            <a:r>
              <a:rPr lang="en-US" sz="1500" spc="-95" dirty="0">
                <a:latin typeface="Georgia"/>
                <a:cs typeface="Georgia"/>
              </a:rPr>
              <a:t>method</a:t>
            </a:r>
            <a:r>
              <a:rPr lang="en-US" sz="1500" spc="35" dirty="0">
                <a:latin typeface="Georgia"/>
                <a:cs typeface="Georgia"/>
              </a:rPr>
              <a:t> </a:t>
            </a:r>
            <a:r>
              <a:rPr lang="en-US" sz="1500" spc="-10" dirty="0">
                <a:latin typeface="Georgia"/>
                <a:cs typeface="Georgia"/>
              </a:rPr>
              <a:t>definitions</a:t>
            </a:r>
            <a:endParaRPr lang="en-US" sz="15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640433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42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Fraction Class Example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C5D6DA12-2CAB-4DD8-CE77-335C1368FC0B}"/>
              </a:ext>
            </a:extLst>
          </p:cNvPr>
          <p:cNvSpPr txBox="1"/>
          <p:nvPr/>
        </p:nvSpPr>
        <p:spPr>
          <a:xfrm>
            <a:off x="577667" y="1087962"/>
            <a:ext cx="3391535" cy="20353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240663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spc="-35" dirty="0">
                <a:latin typeface="Georgia"/>
                <a:cs typeface="Georgia"/>
              </a:rPr>
              <a:t>The</a:t>
            </a:r>
            <a:r>
              <a:rPr sz="1500" spc="-60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first</a:t>
            </a:r>
            <a:r>
              <a:rPr sz="1500" spc="-50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method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that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all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classes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should 	</a:t>
            </a:r>
            <a:r>
              <a:rPr sz="1500" spc="-60" dirty="0">
                <a:latin typeface="Georgia"/>
                <a:cs typeface="Georgia"/>
              </a:rPr>
              <a:t>provide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is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constructor</a:t>
            </a:r>
            <a:endParaRPr sz="1500" dirty="0">
              <a:latin typeface="Georgia"/>
              <a:cs typeface="Georgia"/>
            </a:endParaRPr>
          </a:p>
          <a:p>
            <a:pPr marL="368933" marR="5080" lvl="1" indent="-107313">
              <a:lnSpc>
                <a:spcPts val="1360"/>
              </a:lnSpc>
              <a:spcBef>
                <a:spcPts val="270"/>
              </a:spcBef>
              <a:buChar char="•"/>
              <a:tabLst>
                <a:tab pos="386713" algn="l"/>
              </a:tabLst>
            </a:pPr>
            <a:r>
              <a:rPr sz="1300" spc="-50" dirty="0">
                <a:latin typeface="Georgia"/>
                <a:cs typeface="Georgia"/>
              </a:rPr>
              <a:t>Notice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spc="-90" dirty="0">
                <a:latin typeface="Georgia"/>
                <a:cs typeface="Georgia"/>
              </a:rPr>
              <a:t>that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formal</a:t>
            </a:r>
            <a:r>
              <a:rPr sz="1300" spc="20" dirty="0">
                <a:latin typeface="Georgia"/>
                <a:cs typeface="Georgia"/>
              </a:rPr>
              <a:t> </a:t>
            </a:r>
            <a:r>
              <a:rPr sz="1300" spc="-95" dirty="0">
                <a:latin typeface="Georgia"/>
                <a:cs typeface="Georgia"/>
              </a:rPr>
              <a:t>parameter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spc="-30" dirty="0">
                <a:latin typeface="Georgia"/>
                <a:cs typeface="Georgia"/>
              </a:rPr>
              <a:t>list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spc="-55" dirty="0">
                <a:latin typeface="Georgia"/>
                <a:cs typeface="Georgia"/>
              </a:rPr>
              <a:t>contains 	</a:t>
            </a:r>
            <a:r>
              <a:rPr sz="1300" spc="-80" dirty="0">
                <a:latin typeface="Georgia"/>
                <a:cs typeface="Georgia"/>
              </a:rPr>
              <a:t>three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items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(</a:t>
            </a:r>
            <a:r>
              <a:rPr sz="1300" b="1" dirty="0">
                <a:solidFill>
                  <a:srgbClr val="FF0000"/>
                </a:solidFill>
                <a:latin typeface="Times"/>
                <a:cs typeface="Times"/>
              </a:rPr>
              <a:t>self,</a:t>
            </a:r>
            <a:r>
              <a:rPr sz="1300" b="1" spc="-10" dirty="0">
                <a:solidFill>
                  <a:srgbClr val="FF0000"/>
                </a:solidFill>
                <a:latin typeface="Times"/>
                <a:cs typeface="Times"/>
              </a:rPr>
              <a:t> </a:t>
            </a:r>
            <a:r>
              <a:rPr sz="1300" b="1" dirty="0">
                <a:solidFill>
                  <a:srgbClr val="FF0000"/>
                </a:solidFill>
                <a:latin typeface="Times"/>
                <a:cs typeface="Times"/>
              </a:rPr>
              <a:t>top,</a:t>
            </a:r>
            <a:r>
              <a:rPr sz="1300" b="1" spc="-15" dirty="0">
                <a:solidFill>
                  <a:srgbClr val="FF0000"/>
                </a:solidFill>
                <a:latin typeface="Times"/>
                <a:cs typeface="Times"/>
              </a:rPr>
              <a:t> </a:t>
            </a:r>
            <a:r>
              <a:rPr sz="1300" b="1" spc="-10" dirty="0">
                <a:solidFill>
                  <a:srgbClr val="FF0000"/>
                </a:solidFill>
                <a:latin typeface="Times"/>
                <a:cs typeface="Times"/>
              </a:rPr>
              <a:t>bottom</a:t>
            </a:r>
            <a:r>
              <a:rPr sz="1300" spc="-10" dirty="0">
                <a:latin typeface="Georgia"/>
                <a:cs typeface="Georgia"/>
              </a:rPr>
              <a:t>).</a:t>
            </a:r>
            <a:endParaRPr sz="1300" dirty="0">
              <a:latin typeface="Georgia"/>
              <a:cs typeface="Georgia"/>
            </a:endParaRPr>
          </a:p>
          <a:p>
            <a:pPr marL="368933" marR="5080" lvl="1" indent="-107313">
              <a:lnSpc>
                <a:spcPts val="1360"/>
              </a:lnSpc>
              <a:spcBef>
                <a:spcPts val="280"/>
              </a:spcBef>
              <a:buClr>
                <a:srgbClr val="000000"/>
              </a:buClr>
              <a:buFont typeface="Georgia"/>
              <a:buChar char="•"/>
              <a:tabLst>
                <a:tab pos="386713" algn="l"/>
              </a:tabLst>
            </a:pPr>
            <a:r>
              <a:rPr sz="1300" b="1" dirty="0">
                <a:solidFill>
                  <a:srgbClr val="FF0000"/>
                </a:solidFill>
                <a:latin typeface="Times"/>
                <a:cs typeface="Times"/>
              </a:rPr>
              <a:t>self</a:t>
            </a:r>
            <a:r>
              <a:rPr sz="1300" b="1" spc="-65" dirty="0">
                <a:solidFill>
                  <a:srgbClr val="FF0000"/>
                </a:solidFill>
                <a:latin typeface="Times"/>
                <a:cs typeface="Times"/>
              </a:rPr>
              <a:t> </a:t>
            </a:r>
            <a:r>
              <a:rPr sz="1300" dirty="0">
                <a:latin typeface="Georgia"/>
                <a:cs typeface="Georgia"/>
              </a:rPr>
              <a:t>is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a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special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95" dirty="0">
                <a:latin typeface="Georgia"/>
                <a:cs typeface="Georgia"/>
              </a:rPr>
              <a:t>parameter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90" dirty="0">
                <a:latin typeface="Georgia"/>
                <a:cs typeface="Georgia"/>
              </a:rPr>
              <a:t>that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will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35" dirty="0">
                <a:latin typeface="Georgia"/>
                <a:cs typeface="Georgia"/>
              </a:rPr>
              <a:t>always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25" dirty="0">
                <a:latin typeface="Georgia"/>
                <a:cs typeface="Georgia"/>
              </a:rPr>
              <a:t>be 	</a:t>
            </a:r>
            <a:r>
              <a:rPr sz="1300" spc="-75" dirty="0">
                <a:latin typeface="Georgia"/>
                <a:cs typeface="Georgia"/>
              </a:rPr>
              <a:t>used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55" dirty="0">
                <a:latin typeface="Georgia"/>
                <a:cs typeface="Georgia"/>
              </a:rPr>
              <a:t>as</a:t>
            </a:r>
            <a:r>
              <a:rPr sz="1300" spc="-25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a</a:t>
            </a:r>
            <a:r>
              <a:rPr sz="1300" spc="-45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reference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back</a:t>
            </a:r>
            <a:r>
              <a:rPr sz="1300" spc="-20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to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45" dirty="0">
                <a:latin typeface="Georgia"/>
                <a:cs typeface="Georgia"/>
              </a:rPr>
              <a:t>object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itself.</a:t>
            </a:r>
            <a:endParaRPr sz="1300" dirty="0">
              <a:latin typeface="Georgia"/>
              <a:cs typeface="Georgia"/>
            </a:endParaRPr>
          </a:p>
          <a:p>
            <a:pPr marL="368933" marR="55243" lvl="1" indent="-107313">
              <a:lnSpc>
                <a:spcPts val="1360"/>
              </a:lnSpc>
              <a:spcBef>
                <a:spcPts val="280"/>
              </a:spcBef>
              <a:buChar char="•"/>
              <a:tabLst>
                <a:tab pos="386713" algn="l"/>
              </a:tabLst>
            </a:pPr>
            <a:r>
              <a:rPr sz="1300" spc="-80" dirty="0">
                <a:latin typeface="Georgia"/>
                <a:cs typeface="Georgia"/>
              </a:rPr>
              <a:t>It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100" dirty="0">
                <a:latin typeface="Georgia"/>
                <a:cs typeface="Georgia"/>
              </a:rPr>
              <a:t>must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35" dirty="0">
                <a:latin typeface="Georgia"/>
                <a:cs typeface="Georgia"/>
              </a:rPr>
              <a:t>always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35" dirty="0">
                <a:latin typeface="Georgia"/>
                <a:cs typeface="Georgia"/>
              </a:rPr>
              <a:t>be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first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formal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75" dirty="0">
                <a:latin typeface="Georgia"/>
                <a:cs typeface="Georgia"/>
              </a:rPr>
              <a:t>parameter; 	</a:t>
            </a:r>
            <a:r>
              <a:rPr sz="1300" spc="-55" dirty="0">
                <a:latin typeface="Georgia"/>
                <a:cs typeface="Georgia"/>
              </a:rPr>
              <a:t>however,</a:t>
            </a:r>
            <a:r>
              <a:rPr sz="1300" spc="-25" dirty="0">
                <a:latin typeface="Georgia"/>
                <a:cs typeface="Georgia"/>
              </a:rPr>
              <a:t> </a:t>
            </a:r>
            <a:r>
              <a:rPr sz="1300" spc="-20" dirty="0">
                <a:latin typeface="Georgia"/>
                <a:cs typeface="Georgia"/>
              </a:rPr>
              <a:t>it</a:t>
            </a:r>
            <a:r>
              <a:rPr sz="1300" spc="-6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will</a:t>
            </a:r>
            <a:r>
              <a:rPr sz="1300" spc="-40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never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35" dirty="0">
                <a:latin typeface="Georgia"/>
                <a:cs typeface="Georgia"/>
              </a:rPr>
              <a:t>be</a:t>
            </a:r>
            <a:r>
              <a:rPr sz="1300" spc="-25" dirty="0">
                <a:latin typeface="Georgia"/>
                <a:cs typeface="Georgia"/>
              </a:rPr>
              <a:t> </a:t>
            </a:r>
            <a:r>
              <a:rPr sz="1300" spc="-30" dirty="0">
                <a:latin typeface="Georgia"/>
                <a:cs typeface="Georgia"/>
              </a:rPr>
              <a:t>given</a:t>
            </a:r>
            <a:r>
              <a:rPr sz="1300" spc="-25" dirty="0">
                <a:latin typeface="Georgia"/>
                <a:cs typeface="Georgia"/>
              </a:rPr>
              <a:t> </a:t>
            </a:r>
            <a:r>
              <a:rPr sz="1300" spc="-105" dirty="0">
                <a:latin typeface="Georgia"/>
                <a:cs typeface="Georgia"/>
              </a:rPr>
              <a:t>an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actual 	</a:t>
            </a:r>
            <a:r>
              <a:rPr sz="1300" spc="-95" dirty="0">
                <a:latin typeface="Georgia"/>
                <a:cs typeface="Georgia"/>
              </a:rPr>
              <a:t>parameter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spc="-40" dirty="0">
                <a:latin typeface="Georgia"/>
                <a:cs typeface="Georgia"/>
              </a:rPr>
              <a:t>value</a:t>
            </a:r>
            <a:r>
              <a:rPr sz="1300" spc="20" dirty="0">
                <a:latin typeface="Georgia"/>
                <a:cs typeface="Georgia"/>
              </a:rPr>
              <a:t> </a:t>
            </a:r>
            <a:r>
              <a:rPr sz="1300" spc="-90" dirty="0">
                <a:latin typeface="Georgia"/>
                <a:cs typeface="Georgia"/>
              </a:rPr>
              <a:t>upon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invocation.</a:t>
            </a:r>
            <a:endParaRPr sz="1300" dirty="0">
              <a:latin typeface="Georgia"/>
              <a:cs typeface="Georgia"/>
            </a:endParaRPr>
          </a:p>
          <a:p>
            <a:pPr marL="368297" lvl="1" indent="-107313">
              <a:spcBef>
                <a:spcPts val="70"/>
              </a:spcBef>
              <a:buClr>
                <a:srgbClr val="000000"/>
              </a:buClr>
              <a:buFont typeface="Georgia"/>
              <a:buChar char="•"/>
              <a:tabLst>
                <a:tab pos="368933" algn="l"/>
              </a:tabLst>
            </a:pPr>
            <a:r>
              <a:rPr sz="1300" b="1" dirty="0">
                <a:solidFill>
                  <a:srgbClr val="FF0000"/>
                </a:solidFill>
                <a:latin typeface="Times"/>
                <a:cs typeface="Times"/>
              </a:rPr>
              <a:t>top,</a:t>
            </a:r>
            <a:r>
              <a:rPr sz="1300" b="1" spc="20" dirty="0">
                <a:solidFill>
                  <a:srgbClr val="FF0000"/>
                </a:solidFill>
                <a:latin typeface="Times"/>
                <a:cs typeface="Times"/>
              </a:rPr>
              <a:t> </a:t>
            </a:r>
            <a:r>
              <a:rPr sz="1300" b="1" dirty="0">
                <a:solidFill>
                  <a:srgbClr val="FF0000"/>
                </a:solidFill>
                <a:latin typeface="Times"/>
                <a:cs typeface="Times"/>
              </a:rPr>
              <a:t>bottom</a:t>
            </a:r>
            <a:r>
              <a:rPr sz="1300" b="1" spc="20" dirty="0">
                <a:solidFill>
                  <a:srgbClr val="FF0000"/>
                </a:solidFill>
                <a:latin typeface="Times"/>
                <a:cs typeface="Times"/>
              </a:rPr>
              <a:t> </a:t>
            </a:r>
            <a:r>
              <a:rPr sz="1300" spc="-80" dirty="0">
                <a:latin typeface="Georgia"/>
                <a:cs typeface="Georgia"/>
              </a:rPr>
              <a:t>are</a:t>
            </a:r>
            <a:r>
              <a:rPr sz="1300" spc="3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spc="30" dirty="0">
                <a:latin typeface="Georgia"/>
                <a:cs typeface="Georgia"/>
              </a:rPr>
              <a:t> </a:t>
            </a:r>
            <a:r>
              <a:rPr sz="1300" spc="-100" dirty="0">
                <a:latin typeface="Georgia"/>
                <a:cs typeface="Georgia"/>
              </a:rPr>
              <a:t>numerator,</a:t>
            </a:r>
            <a:r>
              <a:rPr sz="1300" spc="35" dirty="0">
                <a:latin typeface="Georgia"/>
                <a:cs typeface="Georgia"/>
              </a:rPr>
              <a:t> </a:t>
            </a:r>
            <a:r>
              <a:rPr sz="1300" spc="-30" dirty="0">
                <a:latin typeface="Georgia"/>
                <a:cs typeface="Georgia"/>
              </a:rPr>
              <a:t>denominator</a:t>
            </a:r>
            <a:endParaRPr sz="1300" dirty="0">
              <a:latin typeface="Georgia"/>
              <a:cs typeface="Georgia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FD957E0B-AEE3-D659-874A-EDBC16E5A85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64179" y="1585569"/>
            <a:ext cx="2161968" cy="88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0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43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Fraction Class Example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80DF7ACB-948C-3764-7090-066454510F71}"/>
              </a:ext>
            </a:extLst>
          </p:cNvPr>
          <p:cNvSpPr txBox="1"/>
          <p:nvPr/>
        </p:nvSpPr>
        <p:spPr>
          <a:xfrm>
            <a:off x="539641" y="1091332"/>
            <a:ext cx="3321685" cy="213042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15240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spc="-35" dirty="0">
                <a:latin typeface="Georgia"/>
                <a:cs typeface="Georgia"/>
              </a:rPr>
              <a:t>The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notation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b="1" dirty="0">
                <a:solidFill>
                  <a:srgbClr val="FF0000"/>
                </a:solidFill>
                <a:latin typeface="Times"/>
                <a:cs typeface="Times"/>
              </a:rPr>
              <a:t>self.num</a:t>
            </a:r>
            <a:r>
              <a:rPr sz="1500" b="1" spc="-5" dirty="0">
                <a:solidFill>
                  <a:srgbClr val="FF0000"/>
                </a:solidFill>
                <a:latin typeface="Times"/>
                <a:cs typeface="Times"/>
              </a:rPr>
              <a:t> </a:t>
            </a:r>
            <a:r>
              <a:rPr sz="1500" spc="-35" dirty="0">
                <a:latin typeface="Georgia"/>
                <a:cs typeface="Georgia"/>
              </a:rPr>
              <a:t>in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constructor 	</a:t>
            </a:r>
            <a:r>
              <a:rPr sz="1500" spc="-50" dirty="0">
                <a:latin typeface="Georgia"/>
                <a:cs typeface="Georgia"/>
              </a:rPr>
              <a:t>defines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fraction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object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have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an 	</a:t>
            </a:r>
            <a:r>
              <a:rPr sz="1500" spc="-75" dirty="0">
                <a:latin typeface="Georgia"/>
                <a:cs typeface="Georgia"/>
              </a:rPr>
              <a:t>internal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data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object</a:t>
            </a:r>
            <a:r>
              <a:rPr sz="1500" spc="-35" dirty="0">
                <a:latin typeface="Georgia"/>
                <a:cs typeface="Georgia"/>
              </a:rPr>
              <a:t> called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125" dirty="0">
                <a:latin typeface="Georgia"/>
                <a:cs typeface="Georgia"/>
              </a:rPr>
              <a:t>num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as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part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of 	</a:t>
            </a:r>
            <a:r>
              <a:rPr sz="1500" spc="-40" dirty="0">
                <a:latin typeface="Georgia"/>
                <a:cs typeface="Georgia"/>
              </a:rPr>
              <a:t>its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state.</a:t>
            </a:r>
            <a:endParaRPr sz="1500" dirty="0">
              <a:latin typeface="Georgia"/>
              <a:cs typeface="Georgia"/>
            </a:endParaRPr>
          </a:p>
          <a:p>
            <a:pPr marL="115570" marR="887724" indent="-103504">
              <a:lnSpc>
                <a:spcPts val="1639"/>
              </a:lnSpc>
              <a:spcBef>
                <a:spcPts val="530"/>
              </a:spcBef>
              <a:buChar char="•"/>
              <a:tabLst>
                <a:tab pos="137159" algn="l"/>
              </a:tabLst>
            </a:pPr>
            <a:r>
              <a:rPr sz="1500" spc="-25" dirty="0">
                <a:latin typeface="Georgia"/>
                <a:cs typeface="Georgia"/>
              </a:rPr>
              <a:t>Likewise,</a:t>
            </a:r>
            <a:r>
              <a:rPr sz="1500" spc="25" dirty="0">
                <a:latin typeface="Georgia"/>
                <a:cs typeface="Georgia"/>
              </a:rPr>
              <a:t> </a:t>
            </a:r>
            <a:r>
              <a:rPr sz="1500" b="1" dirty="0">
                <a:solidFill>
                  <a:srgbClr val="FF0000"/>
                </a:solidFill>
                <a:latin typeface="Times"/>
                <a:cs typeface="Times"/>
              </a:rPr>
              <a:t>self.den</a:t>
            </a:r>
            <a:r>
              <a:rPr sz="1500" b="1" spc="10" dirty="0">
                <a:solidFill>
                  <a:srgbClr val="FF0000"/>
                </a:solidFill>
                <a:latin typeface="Times"/>
                <a:cs typeface="Times"/>
              </a:rPr>
              <a:t> </a:t>
            </a:r>
            <a:r>
              <a:rPr sz="1500" spc="-70" dirty="0">
                <a:latin typeface="Georgia"/>
                <a:cs typeface="Georgia"/>
              </a:rPr>
              <a:t>creates</a:t>
            </a:r>
            <a:r>
              <a:rPr sz="1500" spc="25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the 	</a:t>
            </a:r>
            <a:r>
              <a:rPr sz="1500" spc="-10" dirty="0">
                <a:latin typeface="Georgia"/>
                <a:cs typeface="Georgia"/>
              </a:rPr>
              <a:t>denominator.</a:t>
            </a:r>
            <a:endParaRPr sz="1500" dirty="0">
              <a:latin typeface="Georgia"/>
              <a:cs typeface="Georgia"/>
            </a:endParaRPr>
          </a:p>
          <a:p>
            <a:pPr marL="368933" marR="5080" lvl="1" indent="-107313">
              <a:lnSpc>
                <a:spcPts val="1360"/>
              </a:lnSpc>
              <a:spcBef>
                <a:spcPts val="270"/>
              </a:spcBef>
              <a:buChar char="•"/>
              <a:tabLst>
                <a:tab pos="386713" algn="l"/>
              </a:tabLst>
            </a:pPr>
            <a:r>
              <a:rPr sz="1300" spc="-45" dirty="0">
                <a:latin typeface="Georgia"/>
                <a:cs typeface="Georgia"/>
              </a:rPr>
              <a:t>The</a:t>
            </a:r>
            <a:r>
              <a:rPr sz="1300" spc="-30" dirty="0">
                <a:latin typeface="Georgia"/>
                <a:cs typeface="Georgia"/>
              </a:rPr>
              <a:t> </a:t>
            </a:r>
            <a:r>
              <a:rPr sz="1300" spc="-45" dirty="0">
                <a:latin typeface="Georgia"/>
                <a:cs typeface="Georgia"/>
              </a:rPr>
              <a:t>values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of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40" dirty="0">
                <a:latin typeface="Georgia"/>
                <a:cs typeface="Georgia"/>
              </a:rPr>
              <a:t>two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formal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85" dirty="0">
                <a:latin typeface="Georgia"/>
                <a:cs typeface="Georgia"/>
              </a:rPr>
              <a:t>parameters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35" dirty="0">
                <a:latin typeface="Georgia"/>
                <a:cs typeface="Georgia"/>
              </a:rPr>
              <a:t>are 	</a:t>
            </a:r>
            <a:r>
              <a:rPr sz="1300" spc="-40" dirty="0">
                <a:latin typeface="Georgia"/>
                <a:cs typeface="Georgia"/>
              </a:rPr>
              <a:t>initially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assigned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to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state,</a:t>
            </a:r>
            <a:endParaRPr sz="1300" dirty="0">
              <a:latin typeface="Georgia"/>
              <a:cs typeface="Georgia"/>
            </a:endParaRPr>
          </a:p>
          <a:p>
            <a:pPr marL="368933" marR="22860" lvl="1" indent="-107313">
              <a:lnSpc>
                <a:spcPts val="1360"/>
              </a:lnSpc>
              <a:spcBef>
                <a:spcPts val="280"/>
              </a:spcBef>
              <a:buChar char="•"/>
              <a:tabLst>
                <a:tab pos="386713" algn="l"/>
              </a:tabLst>
            </a:pPr>
            <a:r>
              <a:rPr sz="1300" spc="-45" dirty="0">
                <a:latin typeface="Georgia"/>
                <a:cs typeface="Georgia"/>
              </a:rPr>
              <a:t>This</a:t>
            </a:r>
            <a:r>
              <a:rPr sz="1300" spc="-30" dirty="0">
                <a:latin typeface="Georgia"/>
                <a:cs typeface="Georgia"/>
              </a:rPr>
              <a:t> allows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new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55" dirty="0">
                <a:latin typeface="Georgia"/>
                <a:cs typeface="Georgia"/>
              </a:rPr>
              <a:t>fraction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45" dirty="0">
                <a:latin typeface="Georgia"/>
                <a:cs typeface="Georgia"/>
              </a:rPr>
              <a:t>object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to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35" dirty="0">
                <a:latin typeface="Georgia"/>
                <a:cs typeface="Georgia"/>
              </a:rPr>
              <a:t>know 	</a:t>
            </a:r>
            <a:r>
              <a:rPr sz="1300" spc="-40" dirty="0">
                <a:latin typeface="Georgia"/>
                <a:cs typeface="Georgia"/>
              </a:rPr>
              <a:t>its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75" dirty="0">
                <a:latin typeface="Georgia"/>
                <a:cs typeface="Georgia"/>
              </a:rPr>
              <a:t>starting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40" dirty="0">
                <a:latin typeface="Georgia"/>
                <a:cs typeface="Georgia"/>
              </a:rPr>
              <a:t>value.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(initialization)</a:t>
            </a:r>
            <a:endParaRPr sz="1300" dirty="0">
              <a:latin typeface="Georgia"/>
              <a:cs typeface="Georgia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DB7DA559-31D7-3175-7313-8B6E2731A77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4644" y="1485040"/>
            <a:ext cx="2161968" cy="88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08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44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Fraction Class Example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DCB6E09-FEE1-E255-2E7F-F2544BB3C00A}"/>
              </a:ext>
            </a:extLst>
          </p:cNvPr>
          <p:cNvSpPr txBox="1">
            <a:spLocks/>
          </p:cNvSpPr>
          <p:nvPr/>
        </p:nvSpPr>
        <p:spPr>
          <a:xfrm>
            <a:off x="796498" y="1113595"/>
            <a:ext cx="5542937" cy="1989647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197">
              <a:defRPr>
                <a:latin typeface="+mn-lt"/>
                <a:ea typeface="+mn-ea"/>
                <a:cs typeface="+mn-cs"/>
              </a:defRPr>
            </a:lvl2pPr>
            <a:lvl3pPr marL="914394">
              <a:defRPr>
                <a:latin typeface="+mn-lt"/>
                <a:ea typeface="+mn-ea"/>
                <a:cs typeface="+mn-cs"/>
              </a:defRPr>
            </a:lvl3pPr>
            <a:lvl4pPr marL="1371591">
              <a:defRPr>
                <a:latin typeface="+mn-lt"/>
                <a:ea typeface="+mn-ea"/>
                <a:cs typeface="+mn-cs"/>
              </a:defRPr>
            </a:lvl4pPr>
            <a:lvl5pPr marL="1828788">
              <a:defRPr>
                <a:latin typeface="+mn-lt"/>
                <a:ea typeface="+mn-ea"/>
                <a:cs typeface="+mn-cs"/>
              </a:defRPr>
            </a:lvl5pPr>
            <a:lvl6pPr marL="2285984">
              <a:defRPr>
                <a:latin typeface="+mn-lt"/>
                <a:ea typeface="+mn-ea"/>
                <a:cs typeface="+mn-cs"/>
              </a:defRPr>
            </a:lvl6pPr>
            <a:lvl7pPr marL="2743182">
              <a:defRPr>
                <a:latin typeface="+mn-lt"/>
                <a:ea typeface="+mn-ea"/>
                <a:cs typeface="+mn-cs"/>
              </a:defRPr>
            </a:lvl7pPr>
            <a:lvl8pPr marL="3200378">
              <a:defRPr>
                <a:latin typeface="+mn-lt"/>
                <a:ea typeface="+mn-ea"/>
                <a:cs typeface="+mn-cs"/>
              </a:defRPr>
            </a:lvl8pPr>
            <a:lvl9pPr marL="3657575">
              <a:defRPr>
                <a:latin typeface="+mn-lt"/>
                <a:ea typeface="+mn-ea"/>
                <a:cs typeface="+mn-cs"/>
              </a:defRPr>
            </a:lvl9pPr>
          </a:lstStyle>
          <a:p>
            <a:pPr marL="115570" marR="514347" indent="-103504">
              <a:lnSpc>
                <a:spcPts val="1639"/>
              </a:lnSpc>
              <a:spcBef>
                <a:spcPts val="315"/>
              </a:spcBef>
              <a:buFontTx/>
              <a:buChar char="•"/>
              <a:tabLst>
                <a:tab pos="137159" algn="l"/>
              </a:tabLst>
            </a:pPr>
            <a:r>
              <a:rPr lang="en-US" spc="-50" dirty="0"/>
              <a:t>To</a:t>
            </a:r>
            <a:r>
              <a:rPr lang="en-US" spc="-40" dirty="0"/>
              <a:t> </a:t>
            </a:r>
            <a:r>
              <a:rPr lang="en-US" spc="-70" dirty="0"/>
              <a:t>create</a:t>
            </a:r>
            <a:r>
              <a:rPr lang="en-US" spc="-10" dirty="0"/>
              <a:t> </a:t>
            </a:r>
            <a:r>
              <a:rPr lang="en-US" spc="-105" dirty="0"/>
              <a:t>an</a:t>
            </a:r>
            <a:r>
              <a:rPr lang="en-US" spc="10" dirty="0"/>
              <a:t> </a:t>
            </a:r>
            <a:r>
              <a:rPr lang="en-US" spc="-70" dirty="0"/>
              <a:t>instance</a:t>
            </a:r>
            <a:r>
              <a:rPr lang="en-US" spc="-10" dirty="0"/>
              <a:t> </a:t>
            </a:r>
            <a:r>
              <a:rPr lang="en-US" dirty="0"/>
              <a:t>of</a:t>
            </a:r>
            <a:r>
              <a:rPr lang="en-US" spc="-5" dirty="0"/>
              <a:t> </a:t>
            </a:r>
            <a:r>
              <a:rPr lang="en-US" spc="-80" dirty="0"/>
              <a:t>the</a:t>
            </a:r>
            <a:r>
              <a:rPr lang="en-US" spc="-5" dirty="0"/>
              <a:t> </a:t>
            </a:r>
            <a:r>
              <a:rPr lang="en-US" b="1" dirty="0">
                <a:solidFill>
                  <a:srgbClr val="FF0000"/>
                </a:solidFill>
                <a:latin typeface="Times"/>
                <a:cs typeface="Times"/>
              </a:rPr>
              <a:t>Fraction</a:t>
            </a:r>
            <a:r>
              <a:rPr lang="en-US" b="1" spc="-20" dirty="0">
                <a:solidFill>
                  <a:srgbClr val="FF0000"/>
                </a:solidFill>
                <a:latin typeface="Times"/>
                <a:cs typeface="Times"/>
              </a:rPr>
              <a:t> </a:t>
            </a:r>
            <a:r>
              <a:rPr lang="en-US" spc="-30" dirty="0"/>
              <a:t>class,</a:t>
            </a:r>
            <a:r>
              <a:rPr lang="en-US" spc="-5" dirty="0"/>
              <a:t> </a:t>
            </a:r>
            <a:r>
              <a:rPr lang="en-US" dirty="0"/>
              <a:t>we</a:t>
            </a:r>
            <a:r>
              <a:rPr lang="en-US" spc="-10" dirty="0"/>
              <a:t> </a:t>
            </a:r>
            <a:r>
              <a:rPr lang="en-US" spc="-100" dirty="0"/>
              <a:t>must</a:t>
            </a:r>
            <a:r>
              <a:rPr lang="en-US" spc="10" dirty="0"/>
              <a:t> </a:t>
            </a:r>
            <a:r>
              <a:rPr lang="en-US" spc="-35" dirty="0"/>
              <a:t>invoke</a:t>
            </a:r>
            <a:r>
              <a:rPr lang="en-US" spc="-10" dirty="0"/>
              <a:t> </a:t>
            </a:r>
            <a:r>
              <a:rPr lang="en-US" spc="-25" dirty="0"/>
              <a:t>the 	</a:t>
            </a:r>
            <a:r>
              <a:rPr lang="en-US" spc="-10" dirty="0"/>
              <a:t>constructor.</a:t>
            </a:r>
          </a:p>
          <a:p>
            <a:pPr marL="115570" marR="5080" indent="-103504">
              <a:lnSpc>
                <a:spcPts val="1639"/>
              </a:lnSpc>
              <a:spcBef>
                <a:spcPts val="535"/>
              </a:spcBef>
              <a:buFontTx/>
              <a:buChar char="•"/>
              <a:tabLst>
                <a:tab pos="137159" algn="l"/>
              </a:tabLst>
            </a:pPr>
            <a:r>
              <a:rPr lang="en-US" spc="-30" dirty="0"/>
              <a:t>This</a:t>
            </a:r>
            <a:r>
              <a:rPr lang="en-US" spc="-40" dirty="0"/>
              <a:t> </a:t>
            </a:r>
            <a:r>
              <a:rPr lang="en-US" spc="-90" dirty="0"/>
              <a:t>happens</a:t>
            </a:r>
            <a:r>
              <a:rPr lang="en-US" spc="-5" dirty="0"/>
              <a:t> </a:t>
            </a:r>
            <a:r>
              <a:rPr lang="en-US" dirty="0"/>
              <a:t>by </a:t>
            </a:r>
            <a:r>
              <a:rPr lang="en-US" spc="-60" dirty="0"/>
              <a:t>using</a:t>
            </a:r>
            <a:r>
              <a:rPr lang="en-US" dirty="0"/>
              <a:t> </a:t>
            </a:r>
            <a:r>
              <a:rPr lang="en-US" spc="-85" dirty="0"/>
              <a:t>the</a:t>
            </a:r>
            <a:r>
              <a:rPr lang="en-US" spc="-5" dirty="0"/>
              <a:t> </a:t>
            </a:r>
            <a:r>
              <a:rPr lang="en-US" spc="-105" dirty="0"/>
              <a:t>name</a:t>
            </a:r>
            <a:r>
              <a:rPr lang="en-US" spc="15" dirty="0"/>
              <a:t> </a:t>
            </a:r>
            <a:r>
              <a:rPr lang="en-US" dirty="0"/>
              <a:t>of </a:t>
            </a:r>
            <a:r>
              <a:rPr lang="en-US" spc="-85" dirty="0"/>
              <a:t>the</a:t>
            </a:r>
            <a:r>
              <a:rPr lang="en-US" spc="-5" dirty="0"/>
              <a:t> </a:t>
            </a:r>
            <a:r>
              <a:rPr lang="en-US" spc="-30" dirty="0"/>
              <a:t>class</a:t>
            </a:r>
            <a:r>
              <a:rPr lang="en-US" dirty="0"/>
              <a:t> </a:t>
            </a:r>
            <a:r>
              <a:rPr lang="en-US" spc="-110" dirty="0"/>
              <a:t>and</a:t>
            </a:r>
            <a:r>
              <a:rPr lang="en-US" spc="20" dirty="0"/>
              <a:t> </a:t>
            </a:r>
            <a:r>
              <a:rPr lang="en-US" spc="-65" dirty="0"/>
              <a:t>passing</a:t>
            </a:r>
            <a:r>
              <a:rPr lang="en-US" dirty="0"/>
              <a:t> </a:t>
            </a:r>
            <a:r>
              <a:rPr lang="en-US" spc="-65" dirty="0"/>
              <a:t>actual</a:t>
            </a:r>
            <a:r>
              <a:rPr lang="en-US" dirty="0"/>
              <a:t> </a:t>
            </a:r>
            <a:r>
              <a:rPr lang="en-US" spc="-10" dirty="0"/>
              <a:t>values 	</a:t>
            </a:r>
            <a:r>
              <a:rPr lang="en-US" spc="-20" dirty="0"/>
              <a:t>for</a:t>
            </a:r>
            <a:r>
              <a:rPr lang="en-US" spc="-40" dirty="0"/>
              <a:t> </a:t>
            </a:r>
            <a:r>
              <a:rPr lang="en-US" spc="-85" dirty="0"/>
              <a:t>the</a:t>
            </a:r>
            <a:r>
              <a:rPr lang="en-US" spc="-5" dirty="0"/>
              <a:t> </a:t>
            </a:r>
            <a:r>
              <a:rPr lang="en-US" spc="-55" dirty="0"/>
              <a:t>necessary</a:t>
            </a:r>
            <a:r>
              <a:rPr lang="en-US" spc="-20" dirty="0"/>
              <a:t> </a:t>
            </a:r>
            <a:r>
              <a:rPr lang="en-US" spc="-10" dirty="0"/>
              <a:t>state</a:t>
            </a:r>
          </a:p>
          <a:p>
            <a:pPr marL="368297" lvl="1" indent="-107313">
              <a:spcBef>
                <a:spcPts val="60"/>
              </a:spcBef>
              <a:buFontTx/>
              <a:buChar char="•"/>
              <a:tabLst>
                <a:tab pos="368933" algn="l"/>
              </a:tabLst>
            </a:pPr>
            <a:r>
              <a:rPr lang="en-US" sz="1300" spc="-75" dirty="0">
                <a:latin typeface="Georgia"/>
                <a:cs typeface="Georgia"/>
              </a:rPr>
              <a:t>note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90" dirty="0">
                <a:latin typeface="Georgia"/>
                <a:cs typeface="Georgia"/>
              </a:rPr>
              <a:t>that</a:t>
            </a:r>
            <a:r>
              <a:rPr lang="en-US" sz="1300" spc="10" dirty="0">
                <a:latin typeface="Georgia"/>
                <a:cs typeface="Georgia"/>
              </a:rPr>
              <a:t> </a:t>
            </a:r>
            <a:r>
              <a:rPr lang="en-US" sz="1300" dirty="0">
                <a:latin typeface="Georgia"/>
                <a:cs typeface="Georgia"/>
              </a:rPr>
              <a:t>we</a:t>
            </a:r>
            <a:r>
              <a:rPr lang="en-US" sz="1300" spc="-80" dirty="0">
                <a:latin typeface="Georgia"/>
                <a:cs typeface="Georgia"/>
              </a:rPr>
              <a:t> </a:t>
            </a:r>
            <a:r>
              <a:rPr lang="en-US" sz="1300" spc="-65" dirty="0">
                <a:latin typeface="Georgia"/>
                <a:cs typeface="Georgia"/>
              </a:rPr>
              <a:t>never</a:t>
            </a:r>
            <a:r>
              <a:rPr lang="en-US" sz="1300" spc="-15" dirty="0">
                <a:latin typeface="Georgia"/>
                <a:cs typeface="Georgia"/>
              </a:rPr>
              <a:t> </a:t>
            </a:r>
            <a:r>
              <a:rPr lang="en-US" sz="1300" spc="-45" dirty="0">
                <a:latin typeface="Georgia"/>
                <a:cs typeface="Georgia"/>
              </a:rPr>
              <a:t>directly</a:t>
            </a:r>
            <a:r>
              <a:rPr lang="en-US" sz="1300" spc="-30" dirty="0">
                <a:latin typeface="Georgia"/>
                <a:cs typeface="Georgia"/>
              </a:rPr>
              <a:t> </a:t>
            </a:r>
            <a:r>
              <a:rPr lang="en-US" sz="1300" dirty="0">
                <a:latin typeface="Georgia"/>
                <a:cs typeface="Georgia"/>
              </a:rPr>
              <a:t>invoke</a:t>
            </a:r>
            <a:r>
              <a:rPr lang="en-US" sz="1300" spc="-30" dirty="0">
                <a:latin typeface="Georgia"/>
                <a:cs typeface="Georgia"/>
              </a:rPr>
              <a:t> </a:t>
            </a:r>
            <a:r>
              <a:rPr lang="en-US" sz="1300" b="1" u="sng" spc="840" dirty="0">
                <a:solidFill>
                  <a:srgbClr val="FF0000"/>
                </a:solidFill>
                <a:uFill>
                  <a:solidFill>
                    <a:srgbClr val="FE0000"/>
                  </a:solidFill>
                </a:uFill>
                <a:latin typeface="Times"/>
                <a:cs typeface="Times"/>
              </a:rPr>
              <a:t> </a:t>
            </a:r>
            <a:r>
              <a:rPr lang="en-US" sz="1300" b="1" spc="-20" dirty="0" err="1">
                <a:solidFill>
                  <a:srgbClr val="FF0000"/>
                </a:solidFill>
                <a:latin typeface="Times"/>
                <a:cs typeface="Times"/>
              </a:rPr>
              <a:t>init</a:t>
            </a:r>
            <a:r>
              <a:rPr lang="en-US" sz="1300" b="1" u="sng" spc="330" dirty="0">
                <a:solidFill>
                  <a:srgbClr val="FF0000"/>
                </a:solidFill>
                <a:uFill>
                  <a:solidFill>
                    <a:srgbClr val="FE0000"/>
                  </a:solidFill>
                </a:uFill>
                <a:latin typeface="Times"/>
                <a:cs typeface="Times"/>
              </a:rPr>
              <a:t> </a:t>
            </a:r>
          </a:p>
          <a:p>
            <a:pPr marL="368297" lvl="1" indent="-107313">
              <a:spcBef>
                <a:spcPts val="60"/>
              </a:spcBef>
              <a:buFontTx/>
              <a:buChar char="•"/>
              <a:tabLst>
                <a:tab pos="368933" algn="l"/>
              </a:tabLst>
            </a:pPr>
            <a:endParaRPr lang="en-US" sz="1300" dirty="0">
              <a:latin typeface="Times"/>
              <a:cs typeface="Times"/>
            </a:endParaRPr>
          </a:p>
          <a:p>
            <a:pPr lvl="1">
              <a:buFont typeface="Georgia"/>
              <a:buChar char="•"/>
            </a:pPr>
            <a:endParaRPr lang="en-US" sz="1400" dirty="0">
              <a:latin typeface="Times"/>
              <a:cs typeface="Times"/>
            </a:endParaRPr>
          </a:p>
          <a:p>
            <a:pPr lvl="1">
              <a:spcBef>
                <a:spcPts val="20"/>
              </a:spcBef>
              <a:buFont typeface="Georgia"/>
              <a:buChar char="•"/>
            </a:pPr>
            <a:endParaRPr lang="en-US" sz="1450" dirty="0">
              <a:latin typeface="Times"/>
              <a:cs typeface="Times"/>
            </a:endParaRPr>
          </a:p>
          <a:p>
            <a:pPr marL="368297" lvl="1" indent="-107313">
              <a:buFontTx/>
              <a:buChar char="•"/>
              <a:tabLst>
                <a:tab pos="368933" algn="l"/>
              </a:tabLst>
            </a:pPr>
            <a:r>
              <a:rPr lang="en-US" sz="1300" dirty="0">
                <a:latin typeface="Georgia"/>
                <a:cs typeface="Georgia"/>
              </a:rPr>
              <a:t>An</a:t>
            </a:r>
            <a:r>
              <a:rPr lang="en-US" sz="1300" spc="-50" dirty="0">
                <a:latin typeface="Georgia"/>
                <a:cs typeface="Georgia"/>
              </a:rPr>
              <a:t> </a:t>
            </a:r>
            <a:r>
              <a:rPr lang="en-US" sz="1300" spc="-45" dirty="0">
                <a:latin typeface="Georgia"/>
                <a:cs typeface="Georgia"/>
              </a:rPr>
              <a:t>object</a:t>
            </a:r>
            <a:r>
              <a:rPr lang="en-US" sz="1300" spc="-25" dirty="0">
                <a:latin typeface="Georgia"/>
                <a:cs typeface="Georgia"/>
              </a:rPr>
              <a:t> </a:t>
            </a:r>
            <a:r>
              <a:rPr lang="en-US" sz="1300" spc="-40" dirty="0">
                <a:latin typeface="Georgia"/>
                <a:cs typeface="Georgia"/>
              </a:rPr>
              <a:t>called</a:t>
            </a:r>
            <a:r>
              <a:rPr lang="en-US" sz="1300" spc="-25" dirty="0">
                <a:latin typeface="Georgia"/>
                <a:cs typeface="Georgia"/>
              </a:rPr>
              <a:t> </a:t>
            </a:r>
            <a:r>
              <a:rPr lang="en-US" sz="1300" b="1" dirty="0" err="1">
                <a:solidFill>
                  <a:srgbClr val="FF0000"/>
                </a:solidFill>
                <a:latin typeface="Times"/>
                <a:cs typeface="Times"/>
              </a:rPr>
              <a:t>my_fraction</a:t>
            </a:r>
            <a:r>
              <a:rPr lang="en-US" sz="1300" b="1" spc="-30" dirty="0">
                <a:solidFill>
                  <a:srgbClr val="FF0000"/>
                </a:solidFill>
                <a:latin typeface="Times"/>
                <a:cs typeface="Times"/>
              </a:rPr>
              <a:t> </a:t>
            </a:r>
            <a:r>
              <a:rPr lang="en-US" sz="1300" dirty="0">
                <a:latin typeface="Georgia"/>
                <a:cs typeface="Georgia"/>
              </a:rPr>
              <a:t>is</a:t>
            </a:r>
            <a:r>
              <a:rPr lang="en-US" sz="1300" spc="-25" dirty="0">
                <a:latin typeface="Georgia"/>
                <a:cs typeface="Georgia"/>
              </a:rPr>
              <a:t> </a:t>
            </a:r>
            <a:r>
              <a:rPr lang="en-US" sz="1300" spc="-75" dirty="0">
                <a:latin typeface="Georgia"/>
                <a:cs typeface="Georgia"/>
              </a:rPr>
              <a:t>created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55" dirty="0">
                <a:latin typeface="Georgia"/>
                <a:cs typeface="Georgia"/>
              </a:rPr>
              <a:t>with</a:t>
            </a:r>
            <a:r>
              <a:rPr lang="en-US" sz="1300" spc="-25" dirty="0">
                <a:latin typeface="Georgia"/>
                <a:cs typeface="Georgia"/>
              </a:rPr>
              <a:t> </a:t>
            </a:r>
            <a:r>
              <a:rPr lang="en-US" sz="1300" dirty="0">
                <a:latin typeface="Georgia"/>
                <a:cs typeface="Georgia"/>
              </a:rPr>
              <a:t>a</a:t>
            </a:r>
            <a:r>
              <a:rPr lang="en-US" sz="1300" spc="-25" dirty="0">
                <a:latin typeface="Georgia"/>
                <a:cs typeface="Georgia"/>
              </a:rPr>
              <a:t> </a:t>
            </a:r>
            <a:r>
              <a:rPr lang="en-US" sz="1300" spc="-40" dirty="0">
                <a:latin typeface="Georgia"/>
                <a:cs typeface="Georgia"/>
              </a:rPr>
              <a:t>value</a:t>
            </a:r>
            <a:r>
              <a:rPr lang="en-US" sz="1300" spc="-20" dirty="0">
                <a:latin typeface="Georgia"/>
                <a:cs typeface="Georgia"/>
              </a:rPr>
              <a:t> </a:t>
            </a:r>
            <a:r>
              <a:rPr lang="en-US" sz="1300" dirty="0">
                <a:latin typeface="Georgia"/>
                <a:cs typeface="Georgia"/>
              </a:rPr>
              <a:t>of</a:t>
            </a:r>
            <a:r>
              <a:rPr lang="en-US" sz="1300" spc="-25" dirty="0">
                <a:latin typeface="Georgia"/>
                <a:cs typeface="Georgia"/>
              </a:rPr>
              <a:t> 3/5</a:t>
            </a:r>
            <a:endParaRPr lang="en-US" sz="1300" dirty="0">
              <a:latin typeface="Georgia"/>
              <a:cs typeface="Georgia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72DF0E4E-9889-81E1-5434-FFA321EB8C0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3400" y="2396571"/>
            <a:ext cx="2362200" cy="38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36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45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Fraction Class Example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4513D95-FD50-E202-277E-7CF65BC1BA5E}"/>
              </a:ext>
            </a:extLst>
          </p:cNvPr>
          <p:cNvSpPr txBox="1"/>
          <p:nvPr/>
        </p:nvSpPr>
        <p:spPr>
          <a:xfrm>
            <a:off x="537899" y="1019002"/>
            <a:ext cx="5449570" cy="57975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14934" indent="-102870">
              <a:spcBef>
                <a:spcPts val="475"/>
              </a:spcBef>
              <a:buChar char="•"/>
              <a:tabLst>
                <a:tab pos="115570" algn="l"/>
              </a:tabLst>
            </a:pPr>
            <a:r>
              <a:rPr sz="1500" spc="-10" dirty="0">
                <a:latin typeface="Georgia"/>
                <a:cs typeface="Georgia"/>
              </a:rPr>
              <a:t>Now</a:t>
            </a:r>
            <a:r>
              <a:rPr sz="1500" spc="-7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let’s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say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we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wanted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display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the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fraction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that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we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have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30" dirty="0">
                <a:latin typeface="Georgia"/>
                <a:cs typeface="Georgia"/>
              </a:rPr>
              <a:t>created</a:t>
            </a:r>
            <a:endParaRPr sz="1500">
              <a:latin typeface="Georgia"/>
              <a:cs typeface="Georgia"/>
            </a:endParaRPr>
          </a:p>
          <a:p>
            <a:pPr marL="114934" indent="-102870">
              <a:spcBef>
                <a:spcPts val="380"/>
              </a:spcBef>
              <a:buChar char="•"/>
              <a:tabLst>
                <a:tab pos="115570" algn="l"/>
              </a:tabLst>
            </a:pPr>
            <a:r>
              <a:rPr sz="1500" spc="-30" dirty="0">
                <a:latin typeface="Georgia"/>
                <a:cs typeface="Georgia"/>
              </a:rPr>
              <a:t>Simply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typing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print(my_function)</a:t>
            </a:r>
            <a:r>
              <a:rPr sz="1500" dirty="0">
                <a:latin typeface="Georgia"/>
                <a:cs typeface="Georgia"/>
              </a:rPr>
              <a:t> will </a:t>
            </a:r>
            <a:r>
              <a:rPr sz="1500" spc="-90" dirty="0">
                <a:latin typeface="Georgia"/>
                <a:cs typeface="Georgia"/>
              </a:rPr>
              <a:t>not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work:</a:t>
            </a:r>
            <a:endParaRPr sz="1500">
              <a:latin typeface="Georgia"/>
              <a:cs typeface="Georgia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B53E4F5-88EC-1944-FE14-2DE9DD774599}"/>
              </a:ext>
            </a:extLst>
          </p:cNvPr>
          <p:cNvSpPr txBox="1"/>
          <p:nvPr/>
        </p:nvSpPr>
        <p:spPr>
          <a:xfrm>
            <a:off x="566492" y="2319785"/>
            <a:ext cx="5463540" cy="84836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164463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spc="-100" dirty="0">
                <a:latin typeface="Georgia"/>
                <a:cs typeface="Georgia"/>
              </a:rPr>
              <a:t>We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need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 </a:t>
            </a:r>
            <a:r>
              <a:rPr sz="1500" spc="-65" dirty="0">
                <a:latin typeface="Georgia"/>
                <a:cs typeface="Georgia"/>
              </a:rPr>
              <a:t>convert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object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string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before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it </a:t>
            </a:r>
            <a:r>
              <a:rPr sz="1500" spc="-65" dirty="0">
                <a:latin typeface="Georgia"/>
                <a:cs typeface="Georgia"/>
              </a:rPr>
              <a:t>can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be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written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to 	</a:t>
            </a:r>
            <a:r>
              <a:rPr sz="1500" spc="-10" dirty="0">
                <a:latin typeface="Georgia"/>
                <a:cs typeface="Georgia"/>
              </a:rPr>
              <a:t>output</a:t>
            </a:r>
            <a:endParaRPr sz="1500" dirty="0">
              <a:latin typeface="Georgia"/>
              <a:cs typeface="Georgia"/>
            </a:endParaRPr>
          </a:p>
          <a:p>
            <a:pPr marL="368933" marR="5080" lvl="1" indent="-107313">
              <a:lnSpc>
                <a:spcPts val="1360"/>
              </a:lnSpc>
              <a:spcBef>
                <a:spcPts val="270"/>
              </a:spcBef>
              <a:buChar char="•"/>
              <a:tabLst>
                <a:tab pos="386713" algn="l"/>
              </a:tabLst>
            </a:pPr>
            <a:r>
              <a:rPr sz="1300" spc="-65" dirty="0">
                <a:latin typeface="Georgia"/>
                <a:cs typeface="Georgia"/>
              </a:rPr>
              <a:t>There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are</a:t>
            </a:r>
            <a:r>
              <a:rPr sz="1300" dirty="0">
                <a:latin typeface="Georgia"/>
                <a:cs typeface="Georgia"/>
              </a:rPr>
              <a:t> 2</a:t>
            </a:r>
            <a:r>
              <a:rPr sz="1300" spc="-45" dirty="0">
                <a:latin typeface="Georgia"/>
                <a:cs typeface="Georgia"/>
              </a:rPr>
              <a:t> </a:t>
            </a:r>
            <a:r>
              <a:rPr sz="1300" spc="-25" dirty="0">
                <a:latin typeface="Georgia"/>
                <a:cs typeface="Georgia"/>
              </a:rPr>
              <a:t>ways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we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can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25" dirty="0">
                <a:latin typeface="Georgia"/>
                <a:cs typeface="Georgia"/>
              </a:rPr>
              <a:t>solve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this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problem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190" dirty="0">
                <a:latin typeface="Georgia"/>
                <a:cs typeface="Georgia"/>
              </a:rPr>
              <a:t>–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create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a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function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or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override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a 	</a:t>
            </a:r>
            <a:r>
              <a:rPr sz="1300" spc="-60" dirty="0">
                <a:latin typeface="Georgia"/>
                <a:cs typeface="Georgia"/>
              </a:rPr>
              <a:t>function</a:t>
            </a:r>
            <a:r>
              <a:rPr sz="1300" spc="-20" dirty="0">
                <a:latin typeface="Georgia"/>
                <a:cs typeface="Georgia"/>
              </a:rPr>
              <a:t> </a:t>
            </a:r>
            <a:r>
              <a:rPr sz="1300" spc="-90" dirty="0">
                <a:latin typeface="Georgia"/>
                <a:cs typeface="Georgia"/>
              </a:rPr>
              <a:t>that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is</a:t>
            </a:r>
            <a:r>
              <a:rPr sz="1300" spc="-55" dirty="0">
                <a:latin typeface="Georgia"/>
                <a:cs typeface="Georgia"/>
              </a:rPr>
              <a:t> </a:t>
            </a:r>
            <a:r>
              <a:rPr sz="1300" spc="-20" dirty="0">
                <a:latin typeface="Georgia"/>
                <a:cs typeface="Georgia"/>
              </a:rPr>
              <a:t>there</a:t>
            </a:r>
            <a:endParaRPr sz="1300" dirty="0">
              <a:latin typeface="Georgia"/>
              <a:cs typeface="Georgia"/>
            </a:endParaRPr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A5926C76-20CE-C682-D30B-A12EAF83569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0000" y="1760367"/>
            <a:ext cx="1620982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136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46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Fraction Class Example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305EF61-9F41-F468-C34C-FE2665E515E4}"/>
              </a:ext>
            </a:extLst>
          </p:cNvPr>
          <p:cNvSpPr txBox="1"/>
          <p:nvPr/>
        </p:nvSpPr>
        <p:spPr>
          <a:xfrm>
            <a:off x="991687" y="912640"/>
            <a:ext cx="4534535" cy="466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4934" indent="-102870">
              <a:lnSpc>
                <a:spcPts val="1720"/>
              </a:lnSpc>
              <a:spcBef>
                <a:spcPts val="125"/>
              </a:spcBef>
              <a:buChar char="•"/>
              <a:tabLst>
                <a:tab pos="115570" algn="l"/>
              </a:tabLst>
            </a:pPr>
            <a:r>
              <a:rPr sz="1500" spc="-50" dirty="0">
                <a:latin typeface="Georgia"/>
                <a:cs typeface="Georgia"/>
              </a:rPr>
              <a:t>First,</a:t>
            </a:r>
            <a:r>
              <a:rPr sz="1500" spc="-4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let’s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create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function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called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b="1" dirty="0">
                <a:solidFill>
                  <a:srgbClr val="FF0000"/>
                </a:solidFill>
                <a:latin typeface="Times"/>
                <a:cs typeface="Times"/>
              </a:rPr>
              <a:t>show()</a:t>
            </a:r>
            <a:r>
              <a:rPr sz="1500" b="1" spc="-35" dirty="0">
                <a:solidFill>
                  <a:srgbClr val="FF0000"/>
                </a:solidFill>
                <a:latin typeface="Times"/>
                <a:cs typeface="Times"/>
              </a:rPr>
              <a:t> </a:t>
            </a:r>
            <a:r>
              <a:rPr sz="1500" spc="-105" dirty="0">
                <a:latin typeface="Georgia"/>
                <a:cs typeface="Georgia"/>
              </a:rPr>
              <a:t>that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allows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the</a:t>
            </a:r>
            <a:endParaRPr sz="1500">
              <a:latin typeface="Georgia"/>
              <a:cs typeface="Georgia"/>
            </a:endParaRPr>
          </a:p>
          <a:p>
            <a:pPr marL="137159">
              <a:lnSpc>
                <a:spcPts val="1720"/>
              </a:lnSpc>
            </a:pPr>
            <a:r>
              <a:rPr sz="1500" b="1" dirty="0">
                <a:solidFill>
                  <a:srgbClr val="FF0000"/>
                </a:solidFill>
                <a:latin typeface="Times"/>
                <a:cs typeface="Times"/>
              </a:rPr>
              <a:t>Fraction</a:t>
            </a:r>
            <a:r>
              <a:rPr sz="1500" b="1" spc="-55" dirty="0">
                <a:solidFill>
                  <a:srgbClr val="FF0000"/>
                </a:solidFill>
                <a:latin typeface="Times"/>
                <a:cs typeface="Times"/>
              </a:rPr>
              <a:t> </a:t>
            </a:r>
            <a:r>
              <a:rPr sz="1500" spc="-50" dirty="0">
                <a:latin typeface="Georgia"/>
                <a:cs typeface="Georgia"/>
              </a:rPr>
              <a:t>object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90" dirty="0">
                <a:latin typeface="Georgia"/>
                <a:cs typeface="Georgia"/>
              </a:rPr>
              <a:t>print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itself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as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string:</a:t>
            </a:r>
            <a:endParaRPr sz="1500">
              <a:latin typeface="Georgia"/>
              <a:cs typeface="Georgia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833A1B16-2C5F-9C83-CD27-B89B5EFAB521}"/>
              </a:ext>
            </a:extLst>
          </p:cNvPr>
          <p:cNvSpPr txBox="1"/>
          <p:nvPr/>
        </p:nvSpPr>
        <p:spPr>
          <a:xfrm>
            <a:off x="991687" y="2228822"/>
            <a:ext cx="5116195" cy="46609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5080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  <a:tab pos="3007340" algn="l"/>
                <a:tab pos="3427706" algn="l"/>
              </a:tabLst>
            </a:pPr>
            <a:r>
              <a:rPr sz="1500" spc="-35" dirty="0">
                <a:latin typeface="Georgia"/>
                <a:cs typeface="Georgia"/>
              </a:rPr>
              <a:t>The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other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option</a:t>
            </a:r>
            <a:r>
              <a:rPr sz="1500" dirty="0">
                <a:latin typeface="Georgia"/>
                <a:cs typeface="Georgia"/>
              </a:rPr>
              <a:t> is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override</a:t>
            </a:r>
            <a:r>
              <a:rPr sz="1500" dirty="0">
                <a:latin typeface="Georgia"/>
                <a:cs typeface="Georgia"/>
              </a:rPr>
              <a:t> the </a:t>
            </a:r>
            <a:r>
              <a:rPr sz="1500" b="1" u="sng" dirty="0">
                <a:solidFill>
                  <a:srgbClr val="FF0000"/>
                </a:solidFill>
                <a:uFill>
                  <a:solidFill>
                    <a:srgbClr val="FE0000"/>
                  </a:solidFill>
                </a:uFill>
                <a:latin typeface="Times"/>
                <a:cs typeface="Times"/>
              </a:rPr>
              <a:t>	</a:t>
            </a:r>
            <a:r>
              <a:rPr sz="1500" b="1" spc="-25" dirty="0">
                <a:solidFill>
                  <a:srgbClr val="FF0000"/>
                </a:solidFill>
                <a:latin typeface="Times"/>
                <a:cs typeface="Times"/>
              </a:rPr>
              <a:t>str</a:t>
            </a:r>
            <a:r>
              <a:rPr sz="1500" b="1" u="sng" dirty="0">
                <a:solidFill>
                  <a:srgbClr val="FF0000"/>
                </a:solidFill>
                <a:uFill>
                  <a:solidFill>
                    <a:srgbClr val="FE0000"/>
                  </a:solidFill>
                </a:uFill>
                <a:latin typeface="Times"/>
                <a:cs typeface="Times"/>
              </a:rPr>
              <a:t>	</a:t>
            </a:r>
            <a:r>
              <a:rPr sz="1500" b="1" spc="-35" dirty="0">
                <a:solidFill>
                  <a:srgbClr val="FF0000"/>
                </a:solidFill>
                <a:latin typeface="Times"/>
                <a:cs typeface="Times"/>
              </a:rPr>
              <a:t> </a:t>
            </a:r>
            <a:r>
              <a:rPr sz="1500" spc="-95" dirty="0">
                <a:latin typeface="Georgia"/>
                <a:cs typeface="Georgia"/>
              </a:rPr>
              <a:t>method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that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converts 	</a:t>
            </a:r>
            <a:r>
              <a:rPr sz="1500" spc="-105" dirty="0">
                <a:latin typeface="Georgia"/>
                <a:cs typeface="Georgia"/>
              </a:rPr>
              <a:t>an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object</a:t>
            </a:r>
            <a:r>
              <a:rPr sz="1500" spc="-4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into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string</a:t>
            </a:r>
            <a:endParaRPr sz="1500">
              <a:latin typeface="Georgia"/>
              <a:cs typeface="Georgia"/>
            </a:endParaRPr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5815CCDE-B5DE-3C6A-D9C4-CDBE8CF9095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9277" y="1493393"/>
            <a:ext cx="2064327" cy="644236"/>
          </a:xfrm>
          <a:prstGeom prst="rect">
            <a:avLst/>
          </a:prstGeom>
        </p:spPr>
      </p:pic>
      <p:pic>
        <p:nvPicPr>
          <p:cNvPr id="9" name="object 6">
            <a:extLst>
              <a:ext uri="{FF2B5EF4-FFF2-40B4-BE49-F238E27FC236}">
                <a16:creationId xmlns:a16="http://schemas.microsoft.com/office/drawing/2014/main" id="{A30BCA65-75B8-9DF3-47C3-027FE29987A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29278" y="2740301"/>
            <a:ext cx="2376054" cy="67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03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47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Fraction Class Example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DE0F9E2-D984-E575-9F68-EA9D5C0BC010}"/>
              </a:ext>
            </a:extLst>
          </p:cNvPr>
          <p:cNvSpPr txBox="1"/>
          <p:nvPr/>
        </p:nvSpPr>
        <p:spPr>
          <a:xfrm>
            <a:off x="772390" y="1113217"/>
            <a:ext cx="5341620" cy="466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4934" indent="-102870">
              <a:lnSpc>
                <a:spcPts val="1720"/>
              </a:lnSpc>
              <a:spcBef>
                <a:spcPts val="125"/>
              </a:spcBef>
              <a:buChar char="•"/>
              <a:tabLst>
                <a:tab pos="115570" algn="l"/>
              </a:tabLst>
            </a:pPr>
            <a:r>
              <a:rPr sz="1500" spc="-100" dirty="0">
                <a:latin typeface="Georgia"/>
                <a:cs typeface="Georgia"/>
              </a:rPr>
              <a:t>We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can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also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override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any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other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90" dirty="0">
                <a:latin typeface="Georgia"/>
                <a:cs typeface="Georgia"/>
              </a:rPr>
              <a:t>methods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that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we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need,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for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example,</a:t>
            </a:r>
            <a:endParaRPr sz="1500">
              <a:latin typeface="Georgia"/>
              <a:cs typeface="Georgia"/>
            </a:endParaRPr>
          </a:p>
          <a:p>
            <a:pPr marL="137159">
              <a:lnSpc>
                <a:spcPts val="1720"/>
              </a:lnSpc>
              <a:tabLst>
                <a:tab pos="330833" algn="l"/>
                <a:tab pos="837559" algn="l"/>
              </a:tabLst>
            </a:pPr>
            <a:r>
              <a:rPr sz="1500" b="1" u="sng" dirty="0">
                <a:solidFill>
                  <a:srgbClr val="FF0000"/>
                </a:solidFill>
                <a:uFill>
                  <a:solidFill>
                    <a:srgbClr val="FE0000"/>
                  </a:solidFill>
                </a:uFill>
                <a:latin typeface="Times"/>
                <a:cs typeface="Times"/>
              </a:rPr>
              <a:t>	</a:t>
            </a:r>
            <a:r>
              <a:rPr sz="1500" b="1" spc="-25" dirty="0">
                <a:solidFill>
                  <a:srgbClr val="FF0000"/>
                </a:solidFill>
                <a:latin typeface="Times"/>
                <a:cs typeface="Times"/>
              </a:rPr>
              <a:t>add</a:t>
            </a:r>
            <a:r>
              <a:rPr sz="1500" b="1" u="sng" dirty="0">
                <a:solidFill>
                  <a:srgbClr val="FF0000"/>
                </a:solidFill>
                <a:uFill>
                  <a:solidFill>
                    <a:srgbClr val="FE0000"/>
                  </a:solidFill>
                </a:uFill>
                <a:latin typeface="Times"/>
                <a:cs typeface="Times"/>
              </a:rPr>
              <a:t>	</a:t>
            </a:r>
            <a:endParaRPr sz="1500">
              <a:latin typeface="Times"/>
              <a:cs typeface="Times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C78BFB6-A87C-9D97-EFD1-93DE938863BE}"/>
              </a:ext>
            </a:extLst>
          </p:cNvPr>
          <p:cNvSpPr txBox="1"/>
          <p:nvPr/>
        </p:nvSpPr>
        <p:spPr>
          <a:xfrm>
            <a:off x="772390" y="2429398"/>
            <a:ext cx="5444490" cy="46609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5080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spc="-60" dirty="0">
                <a:latin typeface="Georgia"/>
                <a:cs typeface="Georgia"/>
              </a:rPr>
              <a:t>Our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Fraction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object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now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has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two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useful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methods,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110" dirty="0">
                <a:latin typeface="Georgia"/>
                <a:cs typeface="Georgia"/>
              </a:rPr>
              <a:t>and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we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can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100" dirty="0">
                <a:latin typeface="Georgia"/>
                <a:cs typeface="Georgia"/>
              </a:rPr>
              <a:t>add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on 	</a:t>
            </a:r>
            <a:r>
              <a:rPr sz="1500" spc="-75" dirty="0">
                <a:latin typeface="Georgia"/>
                <a:cs typeface="Georgia"/>
              </a:rPr>
              <a:t>additional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90" dirty="0">
                <a:latin typeface="Georgia"/>
                <a:cs typeface="Georgia"/>
              </a:rPr>
              <a:t>methods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as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needed.</a:t>
            </a:r>
            <a:endParaRPr sz="1500">
              <a:latin typeface="Georgia"/>
              <a:cs typeface="Georgia"/>
            </a:endParaRPr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D7C75B3B-8824-5A88-B868-206D498BAD7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5800" y="1499992"/>
            <a:ext cx="2369127" cy="8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18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48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Fraction Class Example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83FC021C-EFB5-D54F-7B09-1D5F2535236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6200" y="809636"/>
            <a:ext cx="4282713" cy="255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271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49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Data Processing with Class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6AB81C3-917B-00B7-0881-F5DE0AC8375F}"/>
              </a:ext>
            </a:extLst>
          </p:cNvPr>
          <p:cNvSpPr txBox="1"/>
          <p:nvPr/>
        </p:nvSpPr>
        <p:spPr>
          <a:xfrm>
            <a:off x="654565" y="1256745"/>
            <a:ext cx="5491480" cy="152082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434337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spc="90" dirty="0">
                <a:latin typeface="Georgia"/>
                <a:cs typeface="Georgia"/>
              </a:rPr>
              <a:t>A</a:t>
            </a:r>
            <a:r>
              <a:rPr sz="1500" spc="-95" dirty="0">
                <a:latin typeface="Georgia"/>
                <a:cs typeface="Georgia"/>
              </a:rPr>
              <a:t> </a:t>
            </a:r>
            <a:r>
              <a:rPr sz="1500" spc="-30" dirty="0">
                <a:latin typeface="Georgia"/>
                <a:cs typeface="Georgia"/>
              </a:rPr>
              <a:t>class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is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useful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for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modeling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real-</a:t>
            </a:r>
            <a:r>
              <a:rPr sz="1500" spc="-60" dirty="0">
                <a:latin typeface="Georgia"/>
                <a:cs typeface="Georgia"/>
              </a:rPr>
              <a:t>world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object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with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complex 	</a:t>
            </a:r>
            <a:r>
              <a:rPr sz="1500" spc="-10" dirty="0">
                <a:latin typeface="Georgia"/>
                <a:cs typeface="Georgia"/>
              </a:rPr>
              <a:t>behavior.</a:t>
            </a:r>
            <a:endParaRPr sz="1500" dirty="0">
              <a:latin typeface="Georgia"/>
              <a:cs typeface="Georgia"/>
            </a:endParaRPr>
          </a:p>
          <a:p>
            <a:pPr marL="115570" marR="654681" indent="-103504">
              <a:lnSpc>
                <a:spcPts val="1639"/>
              </a:lnSpc>
              <a:spcBef>
                <a:spcPts val="535"/>
              </a:spcBef>
              <a:buChar char="•"/>
              <a:tabLst>
                <a:tab pos="137159" algn="l"/>
              </a:tabLst>
            </a:pPr>
            <a:r>
              <a:rPr sz="1500" spc="-65" dirty="0">
                <a:latin typeface="Georgia"/>
                <a:cs typeface="Georgia"/>
              </a:rPr>
              <a:t>Another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common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use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for</a:t>
            </a:r>
            <a:r>
              <a:rPr sz="1500" spc="-45" dirty="0">
                <a:latin typeface="Georgia"/>
                <a:cs typeface="Georgia"/>
              </a:rPr>
              <a:t> objects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is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group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together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set</a:t>
            </a:r>
            <a:r>
              <a:rPr sz="1500" spc="-25" dirty="0">
                <a:latin typeface="Georgia"/>
                <a:cs typeface="Georgia"/>
              </a:rPr>
              <a:t> of 	</a:t>
            </a:r>
            <a:r>
              <a:rPr sz="1500" spc="-70" dirty="0">
                <a:latin typeface="Georgia"/>
                <a:cs typeface="Georgia"/>
              </a:rPr>
              <a:t>information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that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describes</a:t>
            </a:r>
            <a:r>
              <a:rPr sz="1500" dirty="0">
                <a:latin typeface="Georgia"/>
                <a:cs typeface="Georgia"/>
              </a:rPr>
              <a:t> a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person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or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thing.</a:t>
            </a:r>
            <a:endParaRPr sz="1500" dirty="0">
              <a:latin typeface="Georgia"/>
              <a:cs typeface="Georgia"/>
            </a:endParaRPr>
          </a:p>
          <a:p>
            <a:pPr marL="368933" marR="5080" lvl="1" indent="-107313">
              <a:lnSpc>
                <a:spcPct val="90900"/>
              </a:lnSpc>
              <a:spcBef>
                <a:spcPts val="204"/>
              </a:spcBef>
              <a:buChar char="•"/>
              <a:tabLst>
                <a:tab pos="386713" algn="l"/>
              </a:tabLst>
            </a:pPr>
            <a:r>
              <a:rPr sz="1300" spc="-20" dirty="0">
                <a:latin typeface="Georgia"/>
                <a:cs typeface="Georgia"/>
              </a:rPr>
              <a:t>Eg.,</a:t>
            </a:r>
            <a:r>
              <a:rPr sz="1300" spc="-3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a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75" dirty="0">
                <a:latin typeface="Georgia"/>
                <a:cs typeface="Georgia"/>
              </a:rPr>
              <a:t>company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needs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to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55" dirty="0">
                <a:latin typeface="Georgia"/>
                <a:cs typeface="Georgia"/>
              </a:rPr>
              <a:t>keep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track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of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information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about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55" dirty="0">
                <a:latin typeface="Georgia"/>
                <a:cs typeface="Georgia"/>
              </a:rPr>
              <a:t>employees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25" dirty="0">
                <a:latin typeface="Georgia"/>
                <a:cs typeface="Georgia"/>
              </a:rPr>
              <a:t>(an 	</a:t>
            </a:r>
            <a:r>
              <a:rPr sz="1300" dirty="0">
                <a:latin typeface="Courier New"/>
                <a:cs typeface="Courier New"/>
              </a:rPr>
              <a:t>Employee</a:t>
            </a:r>
            <a:r>
              <a:rPr sz="1300" spc="-455" dirty="0">
                <a:latin typeface="Courier New"/>
                <a:cs typeface="Courier New"/>
              </a:rPr>
              <a:t> </a:t>
            </a:r>
            <a:r>
              <a:rPr sz="1300" spc="-35" dirty="0">
                <a:latin typeface="Georgia"/>
                <a:cs typeface="Georgia"/>
              </a:rPr>
              <a:t>class</a:t>
            </a:r>
            <a:r>
              <a:rPr sz="1300" spc="-30" dirty="0">
                <a:latin typeface="Georgia"/>
                <a:cs typeface="Georgia"/>
              </a:rPr>
              <a:t> </a:t>
            </a:r>
            <a:r>
              <a:rPr sz="1300" spc="-55" dirty="0">
                <a:latin typeface="Georgia"/>
                <a:cs typeface="Georgia"/>
              </a:rPr>
              <a:t>with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information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such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55" dirty="0">
                <a:latin typeface="Georgia"/>
                <a:cs typeface="Georgia"/>
              </a:rPr>
              <a:t>as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45" dirty="0">
                <a:latin typeface="Georgia"/>
                <a:cs typeface="Georgia"/>
              </a:rPr>
              <a:t>employee’s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85" dirty="0">
                <a:latin typeface="Georgia"/>
                <a:cs typeface="Georgia"/>
              </a:rPr>
              <a:t>name,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35" dirty="0">
                <a:latin typeface="Georgia"/>
                <a:cs typeface="Georgia"/>
              </a:rPr>
              <a:t>social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20" dirty="0">
                <a:latin typeface="Georgia"/>
                <a:cs typeface="Georgia"/>
              </a:rPr>
              <a:t>security 	</a:t>
            </a:r>
            <a:r>
              <a:rPr sz="1300" spc="-100" dirty="0">
                <a:latin typeface="Georgia"/>
                <a:cs typeface="Georgia"/>
              </a:rPr>
              <a:t>number,</a:t>
            </a:r>
            <a:r>
              <a:rPr sz="1300" spc="25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address,</a:t>
            </a:r>
            <a:r>
              <a:rPr sz="1300" spc="30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salary,</a:t>
            </a:r>
            <a:r>
              <a:rPr sz="1300" spc="30" dirty="0">
                <a:latin typeface="Georgia"/>
                <a:cs typeface="Georgia"/>
              </a:rPr>
              <a:t> </a:t>
            </a:r>
            <a:r>
              <a:rPr sz="1300" spc="-20" dirty="0">
                <a:latin typeface="Georgia"/>
                <a:cs typeface="Georgia"/>
              </a:rPr>
              <a:t>etc.)</a:t>
            </a:r>
            <a:endParaRPr sz="1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906576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5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4017267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Data Types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2E167C74-173F-3131-3515-ED9C59FD1AC7}"/>
              </a:ext>
            </a:extLst>
          </p:cNvPr>
          <p:cNvSpPr txBox="1"/>
          <p:nvPr/>
        </p:nvSpPr>
        <p:spPr>
          <a:xfrm>
            <a:off x="508001" y="1032115"/>
            <a:ext cx="2727325" cy="226758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142239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lang="en-US" sz="1500" spc="-70" dirty="0">
                <a:latin typeface="Georgia"/>
                <a:cs typeface="Georgia"/>
              </a:rPr>
              <a:t>Python</a:t>
            </a:r>
            <a:r>
              <a:rPr lang="en-US" sz="1500" spc="-5" dirty="0">
                <a:latin typeface="Georgia"/>
                <a:cs typeface="Georgia"/>
              </a:rPr>
              <a:t> </a:t>
            </a:r>
            <a:r>
              <a:rPr lang="en-US" sz="1500" spc="-80" dirty="0">
                <a:latin typeface="Georgia"/>
                <a:cs typeface="Georgia"/>
              </a:rPr>
              <a:t>has</a:t>
            </a:r>
            <a:r>
              <a:rPr lang="en-US" sz="1500" dirty="0">
                <a:latin typeface="Georgia"/>
                <a:cs typeface="Georgia"/>
              </a:rPr>
              <a:t> </a:t>
            </a:r>
            <a:r>
              <a:rPr lang="en-US" sz="1500" spc="-25" dirty="0">
                <a:latin typeface="Georgia"/>
                <a:cs typeface="Georgia"/>
              </a:rPr>
              <a:t>two</a:t>
            </a:r>
            <a:r>
              <a:rPr lang="en-US" sz="1500" spc="-5" dirty="0">
                <a:latin typeface="Georgia"/>
                <a:cs typeface="Georgia"/>
              </a:rPr>
              <a:t> </a:t>
            </a:r>
            <a:r>
              <a:rPr lang="en-US" sz="1500" spc="-90" dirty="0">
                <a:latin typeface="Georgia"/>
                <a:cs typeface="Georgia"/>
              </a:rPr>
              <a:t>main</a:t>
            </a:r>
            <a:r>
              <a:rPr lang="en-US" sz="1500" dirty="0">
                <a:latin typeface="Georgia"/>
                <a:cs typeface="Georgia"/>
              </a:rPr>
              <a:t> </a:t>
            </a:r>
            <a:r>
              <a:rPr lang="en-US" sz="1500" spc="-65" dirty="0">
                <a:latin typeface="Georgia"/>
                <a:cs typeface="Georgia"/>
              </a:rPr>
              <a:t>built-</a:t>
            </a:r>
            <a:r>
              <a:rPr lang="en-US" sz="1500" spc="-25" dirty="0">
                <a:latin typeface="Georgia"/>
                <a:cs typeface="Georgia"/>
              </a:rPr>
              <a:t>in 	</a:t>
            </a:r>
            <a:r>
              <a:rPr lang="en-US" sz="1500" spc="-85" dirty="0">
                <a:latin typeface="Georgia"/>
                <a:cs typeface="Georgia"/>
              </a:rPr>
              <a:t>numeric</a:t>
            </a:r>
            <a:r>
              <a:rPr lang="en-US" sz="1500" spc="10" dirty="0">
                <a:latin typeface="Georgia"/>
                <a:cs typeface="Georgia"/>
              </a:rPr>
              <a:t> </a:t>
            </a:r>
            <a:r>
              <a:rPr lang="en-US" sz="1500" spc="-40" dirty="0">
                <a:latin typeface="Georgia"/>
                <a:cs typeface="Georgia"/>
              </a:rPr>
              <a:t>classes</a:t>
            </a:r>
            <a:r>
              <a:rPr lang="en-US" sz="1500" spc="15" dirty="0">
                <a:latin typeface="Georgia"/>
                <a:cs typeface="Georgia"/>
              </a:rPr>
              <a:t> </a:t>
            </a:r>
            <a:r>
              <a:rPr lang="en-US" sz="1500" spc="-105" dirty="0">
                <a:latin typeface="Georgia"/>
                <a:cs typeface="Georgia"/>
              </a:rPr>
              <a:t>that</a:t>
            </a:r>
            <a:r>
              <a:rPr lang="en-US" sz="1500" spc="20" dirty="0">
                <a:latin typeface="Georgia"/>
                <a:cs typeface="Georgia"/>
              </a:rPr>
              <a:t> </a:t>
            </a:r>
            <a:r>
              <a:rPr lang="en-US" sz="1500" spc="-75" dirty="0">
                <a:latin typeface="Georgia"/>
                <a:cs typeface="Georgia"/>
              </a:rPr>
              <a:t>implement 	</a:t>
            </a:r>
            <a:r>
              <a:rPr lang="en-US" sz="1500" spc="-85" dirty="0">
                <a:latin typeface="Georgia"/>
                <a:cs typeface="Georgia"/>
              </a:rPr>
              <a:t>the</a:t>
            </a:r>
            <a:r>
              <a:rPr lang="en-US" sz="1500" dirty="0">
                <a:latin typeface="Georgia"/>
                <a:cs typeface="Georgia"/>
              </a:rPr>
              <a:t> </a:t>
            </a:r>
            <a:r>
              <a:rPr lang="en-US" sz="1500" spc="-70" dirty="0">
                <a:latin typeface="Georgia"/>
                <a:cs typeface="Georgia"/>
              </a:rPr>
              <a:t>integer</a:t>
            </a:r>
            <a:r>
              <a:rPr lang="en-US" sz="1500" spc="10" dirty="0">
                <a:latin typeface="Georgia"/>
                <a:cs typeface="Georgia"/>
              </a:rPr>
              <a:t> </a:t>
            </a:r>
            <a:r>
              <a:rPr lang="en-US" sz="1500" spc="-110" dirty="0">
                <a:latin typeface="Georgia"/>
                <a:cs typeface="Georgia"/>
              </a:rPr>
              <a:t>and</a:t>
            </a:r>
            <a:r>
              <a:rPr lang="en-US" sz="1500" spc="20" dirty="0">
                <a:latin typeface="Georgia"/>
                <a:cs typeface="Georgia"/>
              </a:rPr>
              <a:t> </a:t>
            </a:r>
            <a:r>
              <a:rPr lang="en-US" sz="1500" spc="-40" dirty="0">
                <a:latin typeface="Georgia"/>
                <a:cs typeface="Georgia"/>
              </a:rPr>
              <a:t>floating</a:t>
            </a:r>
            <a:r>
              <a:rPr lang="en-US" sz="1500" spc="10" dirty="0">
                <a:latin typeface="Georgia"/>
                <a:cs typeface="Georgia"/>
              </a:rPr>
              <a:t> </a:t>
            </a:r>
            <a:r>
              <a:rPr lang="en-US" sz="1500" spc="-20" dirty="0">
                <a:latin typeface="Georgia"/>
                <a:cs typeface="Georgia"/>
              </a:rPr>
              <a:t>point 	</a:t>
            </a:r>
            <a:r>
              <a:rPr lang="en-US" sz="1500" spc="-95" dirty="0">
                <a:latin typeface="Georgia"/>
                <a:cs typeface="Georgia"/>
              </a:rPr>
              <a:t>data</a:t>
            </a:r>
            <a:r>
              <a:rPr lang="en-US" sz="1500" spc="30" dirty="0">
                <a:latin typeface="Georgia"/>
                <a:cs typeface="Georgia"/>
              </a:rPr>
              <a:t> </a:t>
            </a:r>
            <a:r>
              <a:rPr lang="en-US" sz="1500" spc="-10" dirty="0">
                <a:latin typeface="Georgia"/>
                <a:cs typeface="Georgia"/>
              </a:rPr>
              <a:t>types.</a:t>
            </a:r>
            <a:endParaRPr lang="en-US" sz="1500" dirty="0">
              <a:latin typeface="Georgia"/>
              <a:cs typeface="Georgia"/>
            </a:endParaRPr>
          </a:p>
          <a:p>
            <a:pPr marL="368297" lvl="1" indent="-107313">
              <a:spcBef>
                <a:spcPts val="50"/>
              </a:spcBef>
              <a:buChar char="•"/>
              <a:tabLst>
                <a:tab pos="368933" algn="l"/>
              </a:tabLst>
            </a:pPr>
            <a:r>
              <a:rPr lang="en-US" sz="1300" spc="-70" dirty="0">
                <a:latin typeface="Georgia"/>
                <a:cs typeface="Georgia"/>
              </a:rPr>
              <a:t>int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100" dirty="0">
                <a:latin typeface="Georgia"/>
                <a:cs typeface="Georgia"/>
              </a:rPr>
              <a:t>and</a:t>
            </a:r>
            <a:r>
              <a:rPr lang="en-US" sz="1300" spc="10" dirty="0">
                <a:latin typeface="Georgia"/>
                <a:cs typeface="Georgia"/>
              </a:rPr>
              <a:t> </a:t>
            </a:r>
            <a:r>
              <a:rPr lang="en-US" sz="1300" spc="-10" dirty="0">
                <a:latin typeface="Georgia"/>
                <a:cs typeface="Georgia"/>
              </a:rPr>
              <a:t>float.</a:t>
            </a:r>
            <a:endParaRPr lang="en-US" sz="1300" dirty="0">
              <a:latin typeface="Georgia"/>
              <a:cs typeface="Georgia"/>
            </a:endParaRPr>
          </a:p>
          <a:p>
            <a:pPr marL="115570" marR="160019" indent="-103504">
              <a:lnSpc>
                <a:spcPts val="1639"/>
              </a:lnSpc>
              <a:spcBef>
                <a:spcPts val="555"/>
              </a:spcBef>
              <a:buChar char="•"/>
              <a:tabLst>
                <a:tab pos="137159" algn="l"/>
              </a:tabLst>
            </a:pPr>
            <a:r>
              <a:rPr lang="en-US" sz="1500" spc="-35" dirty="0">
                <a:latin typeface="Georgia"/>
                <a:cs typeface="Georgia"/>
              </a:rPr>
              <a:t>The</a:t>
            </a:r>
            <a:r>
              <a:rPr lang="en-US" sz="1500" spc="5" dirty="0">
                <a:latin typeface="Georgia"/>
                <a:cs typeface="Georgia"/>
              </a:rPr>
              <a:t> </a:t>
            </a:r>
            <a:r>
              <a:rPr lang="en-US" sz="1500" spc="-100" dirty="0">
                <a:latin typeface="Georgia"/>
                <a:cs typeface="Georgia"/>
              </a:rPr>
              <a:t>standard</a:t>
            </a:r>
            <a:r>
              <a:rPr lang="en-US" sz="1500" spc="10" dirty="0">
                <a:latin typeface="Georgia"/>
                <a:cs typeface="Georgia"/>
              </a:rPr>
              <a:t> </a:t>
            </a:r>
            <a:r>
              <a:rPr lang="en-US" sz="1500" spc="-10" dirty="0">
                <a:latin typeface="Georgia"/>
                <a:cs typeface="Georgia"/>
              </a:rPr>
              <a:t>arithmetic 	</a:t>
            </a:r>
            <a:r>
              <a:rPr lang="en-US" sz="1500" spc="-80" dirty="0">
                <a:latin typeface="Georgia"/>
                <a:cs typeface="Georgia"/>
              </a:rPr>
              <a:t>operations</a:t>
            </a:r>
            <a:r>
              <a:rPr lang="en-US" sz="1500" spc="20" dirty="0">
                <a:latin typeface="Georgia"/>
                <a:cs typeface="Georgia"/>
              </a:rPr>
              <a:t> </a:t>
            </a:r>
            <a:r>
              <a:rPr lang="en-US" sz="1500" spc="-80" dirty="0">
                <a:latin typeface="Georgia"/>
                <a:cs typeface="Georgia"/>
              </a:rPr>
              <a:t>are</a:t>
            </a:r>
            <a:r>
              <a:rPr lang="en-US" sz="1500" spc="15" dirty="0">
                <a:latin typeface="Georgia"/>
                <a:cs typeface="Georgia"/>
              </a:rPr>
              <a:t> </a:t>
            </a:r>
            <a:r>
              <a:rPr lang="en-US" sz="1500" spc="-30" dirty="0">
                <a:latin typeface="Georgia"/>
                <a:cs typeface="Georgia"/>
              </a:rPr>
              <a:t>+,</a:t>
            </a:r>
            <a:r>
              <a:rPr lang="en-US" sz="1500" spc="25" dirty="0">
                <a:latin typeface="Georgia"/>
                <a:cs typeface="Georgia"/>
              </a:rPr>
              <a:t> </a:t>
            </a:r>
            <a:r>
              <a:rPr lang="en-US" sz="1500" spc="55" dirty="0">
                <a:latin typeface="Arial Narrow"/>
                <a:cs typeface="Arial Narrow"/>
              </a:rPr>
              <a:t>−</a:t>
            </a:r>
            <a:r>
              <a:rPr lang="en-US" sz="1500" spc="55" dirty="0">
                <a:latin typeface="Georgia"/>
                <a:cs typeface="Georgia"/>
              </a:rPr>
              <a:t>,</a:t>
            </a:r>
            <a:r>
              <a:rPr lang="en-US" sz="1500" spc="20" dirty="0">
                <a:latin typeface="Georgia"/>
                <a:cs typeface="Georgia"/>
              </a:rPr>
              <a:t> </a:t>
            </a:r>
            <a:r>
              <a:rPr lang="en-US" sz="1500" dirty="0">
                <a:latin typeface="Georgia"/>
                <a:cs typeface="Georgia"/>
              </a:rPr>
              <a:t>*,</a:t>
            </a:r>
            <a:r>
              <a:rPr lang="en-US" sz="1500" spc="25" dirty="0">
                <a:latin typeface="Georgia"/>
                <a:cs typeface="Georgia"/>
              </a:rPr>
              <a:t> </a:t>
            </a:r>
            <a:r>
              <a:rPr lang="en-US" sz="1500" spc="-155" dirty="0">
                <a:latin typeface="Georgia"/>
                <a:cs typeface="Georgia"/>
              </a:rPr>
              <a:t>/,</a:t>
            </a:r>
            <a:r>
              <a:rPr lang="en-US" sz="1500" spc="20" dirty="0">
                <a:latin typeface="Georgia"/>
                <a:cs typeface="Georgia"/>
              </a:rPr>
              <a:t> </a:t>
            </a:r>
            <a:r>
              <a:rPr lang="en-US" sz="1500" spc="-110" dirty="0">
                <a:latin typeface="Georgia"/>
                <a:cs typeface="Georgia"/>
              </a:rPr>
              <a:t>and</a:t>
            </a:r>
            <a:r>
              <a:rPr lang="en-US" sz="1500" spc="20" dirty="0">
                <a:latin typeface="Georgia"/>
                <a:cs typeface="Georgia"/>
              </a:rPr>
              <a:t> </a:t>
            </a:r>
            <a:r>
              <a:rPr lang="en-US" sz="1500" spc="-25" dirty="0">
                <a:latin typeface="Georgia"/>
                <a:cs typeface="Georgia"/>
              </a:rPr>
              <a:t>** 	</a:t>
            </a:r>
            <a:r>
              <a:rPr lang="en-US" sz="1500" spc="-10" dirty="0">
                <a:latin typeface="Georgia"/>
                <a:cs typeface="Georgia"/>
              </a:rPr>
              <a:t>(exponentiation)</a:t>
            </a:r>
            <a:endParaRPr lang="en-US" sz="1500" dirty="0">
              <a:latin typeface="Georgia"/>
              <a:cs typeface="Georgia"/>
            </a:endParaRPr>
          </a:p>
          <a:p>
            <a:pPr marL="115570" marR="5080" indent="-103504">
              <a:lnSpc>
                <a:spcPts val="1639"/>
              </a:lnSpc>
              <a:spcBef>
                <a:spcPts val="535"/>
              </a:spcBef>
              <a:buChar char="•"/>
              <a:tabLst>
                <a:tab pos="137159" algn="l"/>
              </a:tabLst>
            </a:pPr>
            <a:r>
              <a:rPr lang="en-US" sz="1500" spc="-75" dirty="0">
                <a:latin typeface="Georgia"/>
                <a:cs typeface="Georgia"/>
              </a:rPr>
              <a:t>Other</a:t>
            </a:r>
            <a:r>
              <a:rPr lang="en-US" sz="1500" spc="5" dirty="0">
                <a:latin typeface="Georgia"/>
                <a:cs typeface="Georgia"/>
              </a:rPr>
              <a:t> </a:t>
            </a:r>
            <a:r>
              <a:rPr lang="en-US" sz="1500" spc="-10" dirty="0">
                <a:latin typeface="Georgia"/>
                <a:cs typeface="Georgia"/>
              </a:rPr>
              <a:t>very</a:t>
            </a:r>
            <a:r>
              <a:rPr lang="en-US" sz="1500" spc="5" dirty="0">
                <a:latin typeface="Georgia"/>
                <a:cs typeface="Georgia"/>
              </a:rPr>
              <a:t> </a:t>
            </a:r>
            <a:r>
              <a:rPr lang="en-US" sz="1500" spc="-50" dirty="0">
                <a:latin typeface="Georgia"/>
                <a:cs typeface="Georgia"/>
              </a:rPr>
              <a:t>useful</a:t>
            </a:r>
            <a:r>
              <a:rPr lang="en-US" sz="1500" spc="5" dirty="0">
                <a:latin typeface="Georgia"/>
                <a:cs typeface="Georgia"/>
              </a:rPr>
              <a:t> </a:t>
            </a:r>
            <a:r>
              <a:rPr lang="en-US" sz="1500" spc="-80" dirty="0">
                <a:latin typeface="Georgia"/>
                <a:cs typeface="Georgia"/>
              </a:rPr>
              <a:t>operations</a:t>
            </a:r>
            <a:r>
              <a:rPr lang="en-US" sz="1500" spc="5" dirty="0">
                <a:latin typeface="Georgia"/>
                <a:cs typeface="Georgia"/>
              </a:rPr>
              <a:t> </a:t>
            </a:r>
            <a:r>
              <a:rPr lang="en-US" sz="1500" spc="-25" dirty="0">
                <a:latin typeface="Georgia"/>
                <a:cs typeface="Georgia"/>
              </a:rPr>
              <a:t>are 	</a:t>
            </a:r>
            <a:r>
              <a:rPr lang="en-US" sz="1500" spc="-85" dirty="0">
                <a:latin typeface="Georgia"/>
                <a:cs typeface="Georgia"/>
              </a:rPr>
              <a:t>the</a:t>
            </a:r>
            <a:r>
              <a:rPr lang="en-US" sz="1500" spc="35" dirty="0">
                <a:latin typeface="Georgia"/>
                <a:cs typeface="Georgia"/>
              </a:rPr>
              <a:t> </a:t>
            </a:r>
            <a:r>
              <a:rPr lang="en-US" sz="1500" spc="-95" dirty="0">
                <a:latin typeface="Georgia"/>
                <a:cs typeface="Georgia"/>
              </a:rPr>
              <a:t>remainder</a:t>
            </a:r>
            <a:r>
              <a:rPr lang="en-US" sz="1500" spc="45" dirty="0">
                <a:latin typeface="Georgia"/>
                <a:cs typeface="Georgia"/>
              </a:rPr>
              <a:t> </a:t>
            </a:r>
            <a:r>
              <a:rPr lang="en-US" sz="1500" spc="-75" dirty="0">
                <a:latin typeface="Georgia"/>
                <a:cs typeface="Georgia"/>
              </a:rPr>
              <a:t>(modulo)</a:t>
            </a:r>
            <a:r>
              <a:rPr lang="en-US" sz="1500" spc="45" dirty="0">
                <a:latin typeface="Georgia"/>
                <a:cs typeface="Georgia"/>
              </a:rPr>
              <a:t> </a:t>
            </a:r>
            <a:r>
              <a:rPr lang="en-US" sz="1500" spc="-80" dirty="0">
                <a:latin typeface="Georgia"/>
                <a:cs typeface="Georgia"/>
              </a:rPr>
              <a:t>operator,</a:t>
            </a:r>
            <a:endParaRPr lang="en-US" sz="1500" dirty="0">
              <a:latin typeface="Georgia"/>
              <a:cs typeface="Georgia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4C9A59F2-B6FD-72B7-B0BF-2436D39D353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4975" y="1294284"/>
            <a:ext cx="2764762" cy="130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93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50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Data Processing with Class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FBE7E8A-EEBF-981D-7B7A-65F3F0153AF5}"/>
              </a:ext>
            </a:extLst>
          </p:cNvPr>
          <p:cNvSpPr txBox="1">
            <a:spLocks/>
          </p:cNvSpPr>
          <p:nvPr/>
        </p:nvSpPr>
        <p:spPr>
          <a:xfrm>
            <a:off x="736600" y="1181100"/>
            <a:ext cx="5542937" cy="1368323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197">
              <a:defRPr>
                <a:latin typeface="+mn-lt"/>
                <a:ea typeface="+mn-ea"/>
                <a:cs typeface="+mn-cs"/>
              </a:defRPr>
            </a:lvl2pPr>
            <a:lvl3pPr marL="914394">
              <a:defRPr>
                <a:latin typeface="+mn-lt"/>
                <a:ea typeface="+mn-ea"/>
                <a:cs typeface="+mn-cs"/>
              </a:defRPr>
            </a:lvl3pPr>
            <a:lvl4pPr marL="1371591">
              <a:defRPr>
                <a:latin typeface="+mn-lt"/>
                <a:ea typeface="+mn-ea"/>
                <a:cs typeface="+mn-cs"/>
              </a:defRPr>
            </a:lvl4pPr>
            <a:lvl5pPr marL="1828788">
              <a:defRPr>
                <a:latin typeface="+mn-lt"/>
                <a:ea typeface="+mn-ea"/>
                <a:cs typeface="+mn-cs"/>
              </a:defRPr>
            </a:lvl5pPr>
            <a:lvl6pPr marL="2285984">
              <a:defRPr>
                <a:latin typeface="+mn-lt"/>
                <a:ea typeface="+mn-ea"/>
                <a:cs typeface="+mn-cs"/>
              </a:defRPr>
            </a:lvl6pPr>
            <a:lvl7pPr marL="2743182">
              <a:defRPr>
                <a:latin typeface="+mn-lt"/>
                <a:ea typeface="+mn-ea"/>
                <a:cs typeface="+mn-cs"/>
              </a:defRPr>
            </a:lvl7pPr>
            <a:lvl8pPr marL="3200378">
              <a:defRPr>
                <a:latin typeface="+mn-lt"/>
                <a:ea typeface="+mn-ea"/>
                <a:cs typeface="+mn-cs"/>
              </a:defRPr>
            </a:lvl8pPr>
            <a:lvl9pPr marL="3657575">
              <a:defRPr>
                <a:latin typeface="+mn-lt"/>
                <a:ea typeface="+mn-ea"/>
                <a:cs typeface="+mn-cs"/>
              </a:defRPr>
            </a:lvl9pPr>
          </a:lstStyle>
          <a:p>
            <a:pPr marL="114934" indent="-102870" algn="l">
              <a:spcBef>
                <a:spcPts val="475"/>
              </a:spcBef>
              <a:buFontTx/>
              <a:buChar char="•"/>
              <a:tabLst>
                <a:tab pos="115570" algn="l"/>
              </a:tabLst>
            </a:pPr>
            <a:r>
              <a:rPr lang="en-US" spc="90" dirty="0"/>
              <a:t>A</a:t>
            </a:r>
            <a:r>
              <a:rPr lang="en-US" spc="-95" dirty="0"/>
              <a:t> </a:t>
            </a:r>
            <a:r>
              <a:rPr lang="en-US" spc="-60" dirty="0"/>
              <a:t>grouping</a:t>
            </a:r>
            <a:r>
              <a:rPr lang="en-US" spc="-30" dirty="0"/>
              <a:t> </a:t>
            </a:r>
            <a:r>
              <a:rPr lang="en-US" dirty="0"/>
              <a:t>of</a:t>
            </a:r>
            <a:r>
              <a:rPr lang="en-US" spc="-40" dirty="0"/>
              <a:t> </a:t>
            </a:r>
            <a:r>
              <a:rPr lang="en-US" spc="-70" dirty="0"/>
              <a:t>information</a:t>
            </a:r>
            <a:r>
              <a:rPr lang="en-US" spc="-20" dirty="0"/>
              <a:t> </a:t>
            </a:r>
            <a:r>
              <a:rPr lang="en-US" spc="-10" dirty="0"/>
              <a:t>like</a:t>
            </a:r>
            <a:r>
              <a:rPr lang="en-US" spc="-35" dirty="0"/>
              <a:t> </a:t>
            </a:r>
            <a:r>
              <a:rPr lang="en-US" spc="-65" dirty="0"/>
              <a:t>this</a:t>
            </a:r>
            <a:r>
              <a:rPr lang="en-US" spc="-25" dirty="0"/>
              <a:t> </a:t>
            </a:r>
            <a:r>
              <a:rPr lang="en-US" dirty="0"/>
              <a:t>is</a:t>
            </a:r>
            <a:r>
              <a:rPr lang="en-US" spc="-25" dirty="0"/>
              <a:t> </a:t>
            </a:r>
            <a:r>
              <a:rPr lang="en-US" spc="-60" dirty="0"/>
              <a:t>often</a:t>
            </a:r>
            <a:r>
              <a:rPr lang="en-US" spc="-30" dirty="0"/>
              <a:t> </a:t>
            </a:r>
            <a:r>
              <a:rPr lang="en-US" spc="-35" dirty="0"/>
              <a:t>called</a:t>
            </a:r>
            <a:r>
              <a:rPr lang="en-US" spc="-25" dirty="0"/>
              <a:t> </a:t>
            </a:r>
            <a:r>
              <a:rPr lang="en-US" dirty="0"/>
              <a:t>a</a:t>
            </a:r>
            <a:r>
              <a:rPr lang="en-US" spc="-25" dirty="0"/>
              <a:t> </a:t>
            </a:r>
            <a:r>
              <a:rPr lang="en-US" i="1" spc="-10" dirty="0">
                <a:latin typeface="Times"/>
                <a:cs typeface="Times"/>
              </a:rPr>
              <a:t>record</a:t>
            </a:r>
            <a:r>
              <a:rPr lang="en-US" spc="-10" dirty="0"/>
              <a:t>.</a:t>
            </a:r>
          </a:p>
          <a:p>
            <a:pPr marL="114934" indent="-102870" algn="l">
              <a:spcBef>
                <a:spcPts val="380"/>
              </a:spcBef>
              <a:buFontTx/>
              <a:buChar char="•"/>
              <a:tabLst>
                <a:tab pos="115570" algn="l"/>
              </a:tabLst>
            </a:pPr>
            <a:r>
              <a:rPr lang="en-US" dirty="0"/>
              <a:t>Let’s</a:t>
            </a:r>
            <a:r>
              <a:rPr lang="en-US" spc="-55" dirty="0"/>
              <a:t> </a:t>
            </a:r>
            <a:r>
              <a:rPr lang="en-US" spc="-40" dirty="0"/>
              <a:t>try</a:t>
            </a:r>
            <a:r>
              <a:rPr lang="en-US" spc="-25" dirty="0"/>
              <a:t> </a:t>
            </a:r>
            <a:r>
              <a:rPr lang="en-US" dirty="0"/>
              <a:t>a</a:t>
            </a:r>
            <a:r>
              <a:rPr lang="en-US" spc="-25" dirty="0"/>
              <a:t> </a:t>
            </a:r>
            <a:r>
              <a:rPr lang="en-US" spc="-55" dirty="0"/>
              <a:t>simple</a:t>
            </a:r>
            <a:r>
              <a:rPr lang="en-US" spc="-25" dirty="0"/>
              <a:t> </a:t>
            </a:r>
            <a:r>
              <a:rPr lang="en-US" spc="-95" dirty="0"/>
              <a:t>data</a:t>
            </a:r>
            <a:r>
              <a:rPr lang="en-US" spc="5" dirty="0"/>
              <a:t> </a:t>
            </a:r>
            <a:r>
              <a:rPr lang="en-US" spc="-55" dirty="0"/>
              <a:t>processing</a:t>
            </a:r>
            <a:r>
              <a:rPr lang="en-US" spc="-25" dirty="0"/>
              <a:t> </a:t>
            </a:r>
            <a:r>
              <a:rPr lang="en-US" spc="-10" dirty="0"/>
              <a:t>example!</a:t>
            </a:r>
          </a:p>
          <a:p>
            <a:pPr marL="115570" marR="5080" indent="-103504" algn="l">
              <a:lnSpc>
                <a:spcPts val="1639"/>
              </a:lnSpc>
              <a:spcBef>
                <a:spcPts val="570"/>
              </a:spcBef>
              <a:buFontTx/>
              <a:buChar char="•"/>
              <a:tabLst>
                <a:tab pos="137159" algn="l"/>
              </a:tabLst>
            </a:pPr>
            <a:r>
              <a:rPr lang="en-US" spc="90" dirty="0"/>
              <a:t>A</a:t>
            </a:r>
            <a:r>
              <a:rPr lang="en-US" spc="-80" dirty="0"/>
              <a:t> </a:t>
            </a:r>
            <a:r>
              <a:rPr lang="en-US" spc="-35" dirty="0"/>
              <a:t>typical</a:t>
            </a:r>
            <a:r>
              <a:rPr lang="en-US" spc="5" dirty="0"/>
              <a:t> </a:t>
            </a:r>
            <a:r>
              <a:rPr lang="en-US" spc="-50" dirty="0"/>
              <a:t>university</a:t>
            </a:r>
            <a:r>
              <a:rPr lang="en-US" spc="5" dirty="0"/>
              <a:t> </a:t>
            </a:r>
            <a:r>
              <a:rPr lang="en-US" spc="-90" dirty="0"/>
              <a:t>measures</a:t>
            </a:r>
            <a:r>
              <a:rPr lang="en-US" spc="5" dirty="0"/>
              <a:t> </a:t>
            </a:r>
            <a:r>
              <a:rPr lang="en-US" spc="-65" dirty="0"/>
              <a:t>courses</a:t>
            </a:r>
            <a:r>
              <a:rPr lang="en-US" spc="5" dirty="0"/>
              <a:t> </a:t>
            </a:r>
            <a:r>
              <a:rPr lang="en-US" spc="-35" dirty="0"/>
              <a:t>in</a:t>
            </a:r>
            <a:r>
              <a:rPr lang="en-US" spc="5" dirty="0"/>
              <a:t> </a:t>
            </a:r>
            <a:r>
              <a:rPr lang="en-US" spc="-95" dirty="0"/>
              <a:t>terms</a:t>
            </a:r>
            <a:r>
              <a:rPr lang="en-US" spc="5" dirty="0"/>
              <a:t> </a:t>
            </a:r>
            <a:r>
              <a:rPr lang="en-US" dirty="0"/>
              <a:t>of</a:t>
            </a:r>
            <a:r>
              <a:rPr lang="en-US" spc="5" dirty="0"/>
              <a:t> </a:t>
            </a:r>
            <a:r>
              <a:rPr lang="en-US" spc="-65" dirty="0"/>
              <a:t>credit</a:t>
            </a:r>
            <a:r>
              <a:rPr lang="en-US" spc="5" dirty="0"/>
              <a:t> </a:t>
            </a:r>
            <a:r>
              <a:rPr lang="en-US" spc="-75" dirty="0"/>
              <a:t>hours,</a:t>
            </a:r>
            <a:r>
              <a:rPr lang="en-US" spc="5" dirty="0"/>
              <a:t> </a:t>
            </a:r>
            <a:r>
              <a:rPr lang="en-US" spc="-25" dirty="0"/>
              <a:t>and </a:t>
            </a:r>
            <a:r>
              <a:rPr lang="en-US" spc="-70" dirty="0"/>
              <a:t>grade</a:t>
            </a:r>
            <a:r>
              <a:rPr lang="en-US" spc="-25" dirty="0"/>
              <a:t> </a:t>
            </a:r>
            <a:r>
              <a:rPr lang="en-US" spc="-75" dirty="0"/>
              <a:t>point</a:t>
            </a:r>
            <a:r>
              <a:rPr lang="en-US" spc="-15" dirty="0"/>
              <a:t> </a:t>
            </a:r>
            <a:r>
              <a:rPr lang="en-US" spc="-50" dirty="0"/>
              <a:t>averages</a:t>
            </a:r>
            <a:r>
              <a:rPr lang="en-US" spc="-40" dirty="0"/>
              <a:t> </a:t>
            </a:r>
            <a:r>
              <a:rPr lang="en-US" spc="-80" dirty="0"/>
              <a:t>are</a:t>
            </a:r>
            <a:r>
              <a:rPr lang="en-US" spc="-10" dirty="0"/>
              <a:t> </a:t>
            </a:r>
            <a:r>
              <a:rPr lang="en-US" spc="-55" dirty="0"/>
              <a:t>calculated</a:t>
            </a:r>
            <a:r>
              <a:rPr lang="en-US" spc="-25" dirty="0"/>
              <a:t> </a:t>
            </a:r>
            <a:r>
              <a:rPr lang="en-US" spc="-60" dirty="0"/>
              <a:t>on</a:t>
            </a:r>
            <a:r>
              <a:rPr lang="en-US" spc="-15" dirty="0"/>
              <a:t> </a:t>
            </a:r>
            <a:r>
              <a:rPr lang="en-US" dirty="0"/>
              <a:t>a</a:t>
            </a:r>
            <a:r>
              <a:rPr lang="en-US" spc="-20" dirty="0"/>
              <a:t> </a:t>
            </a:r>
            <a:r>
              <a:rPr lang="en-US" dirty="0"/>
              <a:t>4</a:t>
            </a:r>
            <a:r>
              <a:rPr lang="en-US" spc="-10" dirty="0"/>
              <a:t> </a:t>
            </a:r>
            <a:r>
              <a:rPr lang="en-US" spc="-75" dirty="0"/>
              <a:t>point</a:t>
            </a:r>
            <a:r>
              <a:rPr lang="en-US" spc="-15" dirty="0"/>
              <a:t> </a:t>
            </a:r>
            <a:r>
              <a:rPr lang="en-US" spc="-30" dirty="0"/>
              <a:t>scale</a:t>
            </a:r>
            <a:r>
              <a:rPr lang="en-US" spc="-20" dirty="0"/>
              <a:t> </a:t>
            </a:r>
            <a:r>
              <a:rPr lang="en-US" spc="-65" dirty="0"/>
              <a:t>where</a:t>
            </a:r>
            <a:r>
              <a:rPr lang="en-US" spc="-20" dirty="0"/>
              <a:t> </a:t>
            </a:r>
            <a:r>
              <a:rPr lang="en-US" spc="-105" dirty="0"/>
              <a:t>an</a:t>
            </a:r>
            <a:r>
              <a:rPr lang="en-US" spc="15" dirty="0"/>
              <a:t> </a:t>
            </a:r>
            <a:r>
              <a:rPr lang="en-US" spc="70" dirty="0"/>
              <a:t>“A”</a:t>
            </a:r>
            <a:r>
              <a:rPr lang="en-US" spc="-15" dirty="0"/>
              <a:t> </a:t>
            </a:r>
            <a:r>
              <a:rPr lang="en-US" spc="-25" dirty="0"/>
              <a:t>is </a:t>
            </a:r>
            <a:r>
              <a:rPr lang="en-US" dirty="0"/>
              <a:t>4</a:t>
            </a:r>
            <a:r>
              <a:rPr lang="en-US" spc="-25" dirty="0"/>
              <a:t> </a:t>
            </a:r>
            <a:r>
              <a:rPr lang="en-US" spc="-70" dirty="0"/>
              <a:t>points,</a:t>
            </a:r>
            <a:r>
              <a:rPr lang="en-US" spc="-20" dirty="0"/>
              <a:t> </a:t>
            </a:r>
            <a:r>
              <a:rPr lang="en-US" dirty="0"/>
              <a:t>a</a:t>
            </a:r>
            <a:r>
              <a:rPr lang="en-US" spc="-20" dirty="0"/>
              <a:t> </a:t>
            </a:r>
            <a:r>
              <a:rPr lang="en-US" spc="50" dirty="0"/>
              <a:t>“B”</a:t>
            </a:r>
            <a:r>
              <a:rPr lang="en-US" spc="-20" dirty="0"/>
              <a:t> </a:t>
            </a:r>
            <a:r>
              <a:rPr lang="en-US" dirty="0"/>
              <a:t>is</a:t>
            </a:r>
            <a:r>
              <a:rPr lang="en-US" spc="-20" dirty="0"/>
              <a:t> </a:t>
            </a:r>
            <a:r>
              <a:rPr lang="en-US" spc="-75" dirty="0"/>
              <a:t>three,</a:t>
            </a:r>
            <a:r>
              <a:rPr lang="en-US" spc="-15" dirty="0"/>
              <a:t> </a:t>
            </a:r>
            <a:r>
              <a:rPr lang="en-US" spc="-2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0964834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51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Data Processing with Class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6678F53D-76D1-238B-5669-8EF0074E457C}"/>
              </a:ext>
            </a:extLst>
          </p:cNvPr>
          <p:cNvSpPr txBox="1"/>
          <p:nvPr/>
        </p:nvSpPr>
        <p:spPr>
          <a:xfrm>
            <a:off x="584200" y="1181100"/>
            <a:ext cx="5659120" cy="12208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4934" indent="-102870">
              <a:spcBef>
                <a:spcPts val="125"/>
              </a:spcBef>
              <a:buChar char="•"/>
              <a:tabLst>
                <a:tab pos="115570" algn="l"/>
              </a:tabLst>
            </a:pPr>
            <a:r>
              <a:rPr lang="en-US" sz="1500" spc="-65" dirty="0">
                <a:latin typeface="Georgia"/>
                <a:cs typeface="Georgia"/>
              </a:rPr>
              <a:t>Grade</a:t>
            </a:r>
            <a:r>
              <a:rPr lang="en-US" sz="1500" spc="-10" dirty="0">
                <a:latin typeface="Georgia"/>
                <a:cs typeface="Georgia"/>
              </a:rPr>
              <a:t> </a:t>
            </a:r>
            <a:r>
              <a:rPr lang="en-US" sz="1500" spc="-75" dirty="0">
                <a:latin typeface="Georgia"/>
                <a:cs typeface="Georgia"/>
              </a:rPr>
              <a:t>point</a:t>
            </a:r>
            <a:r>
              <a:rPr lang="en-US" sz="1500" spc="-10" dirty="0">
                <a:latin typeface="Georgia"/>
                <a:cs typeface="Georgia"/>
              </a:rPr>
              <a:t> </a:t>
            </a:r>
            <a:r>
              <a:rPr lang="en-US" sz="1500" spc="-50" dirty="0">
                <a:latin typeface="Georgia"/>
                <a:cs typeface="Georgia"/>
              </a:rPr>
              <a:t>averages</a:t>
            </a:r>
            <a:r>
              <a:rPr lang="en-US" sz="1500" spc="-5" dirty="0">
                <a:latin typeface="Georgia"/>
                <a:cs typeface="Georgia"/>
              </a:rPr>
              <a:t> </a:t>
            </a:r>
            <a:r>
              <a:rPr lang="en-US" sz="1500" spc="-80" dirty="0">
                <a:latin typeface="Georgia"/>
                <a:cs typeface="Georgia"/>
              </a:rPr>
              <a:t>are</a:t>
            </a:r>
            <a:r>
              <a:rPr lang="en-US" sz="1500" spc="-5" dirty="0">
                <a:latin typeface="Georgia"/>
                <a:cs typeface="Georgia"/>
              </a:rPr>
              <a:t> </a:t>
            </a:r>
            <a:r>
              <a:rPr lang="en-US" sz="1500" spc="-45" dirty="0">
                <a:latin typeface="Georgia"/>
                <a:cs typeface="Georgia"/>
              </a:rPr>
              <a:t>generally</a:t>
            </a:r>
            <a:r>
              <a:rPr lang="en-US" sz="1500" spc="-5" dirty="0">
                <a:latin typeface="Georgia"/>
                <a:cs typeface="Georgia"/>
              </a:rPr>
              <a:t> </a:t>
            </a:r>
            <a:r>
              <a:rPr lang="en-US" sz="1500" spc="-85" dirty="0">
                <a:latin typeface="Georgia"/>
                <a:cs typeface="Georgia"/>
              </a:rPr>
              <a:t>computed</a:t>
            </a:r>
            <a:r>
              <a:rPr lang="en-US" sz="1500" spc="-5" dirty="0">
                <a:latin typeface="Georgia"/>
                <a:cs typeface="Georgia"/>
              </a:rPr>
              <a:t> </a:t>
            </a:r>
            <a:r>
              <a:rPr lang="en-US" sz="1500" spc="-60" dirty="0">
                <a:latin typeface="Georgia"/>
                <a:cs typeface="Georgia"/>
              </a:rPr>
              <a:t>using</a:t>
            </a:r>
            <a:r>
              <a:rPr lang="en-US" sz="1500" spc="-5" dirty="0">
                <a:latin typeface="Georgia"/>
                <a:cs typeface="Georgia"/>
              </a:rPr>
              <a:t> </a:t>
            </a:r>
            <a:r>
              <a:rPr lang="en-US" sz="1500" spc="-45" dirty="0">
                <a:latin typeface="Georgia"/>
                <a:cs typeface="Georgia"/>
              </a:rPr>
              <a:t>quality</a:t>
            </a:r>
            <a:r>
              <a:rPr lang="en-US" sz="1500" dirty="0">
                <a:latin typeface="Georgia"/>
                <a:cs typeface="Georgia"/>
              </a:rPr>
              <a:t> </a:t>
            </a:r>
            <a:r>
              <a:rPr lang="en-US" sz="1500" spc="-10" dirty="0">
                <a:latin typeface="Georgia"/>
                <a:cs typeface="Georgia"/>
              </a:rPr>
              <a:t>points.</a:t>
            </a:r>
            <a:endParaRPr lang="en-US" sz="1500" dirty="0">
              <a:latin typeface="Georgia"/>
              <a:cs typeface="Georgia"/>
            </a:endParaRPr>
          </a:p>
          <a:p>
            <a:pPr marL="368933" marR="277494" lvl="1" indent="-107313">
              <a:lnSpc>
                <a:spcPts val="1360"/>
              </a:lnSpc>
              <a:spcBef>
                <a:spcPts val="305"/>
              </a:spcBef>
              <a:buChar char="•"/>
              <a:tabLst>
                <a:tab pos="386713" algn="l"/>
              </a:tabLst>
            </a:pPr>
            <a:r>
              <a:rPr lang="en-US" sz="1300" dirty="0">
                <a:latin typeface="Georgia"/>
                <a:cs typeface="Georgia"/>
              </a:rPr>
              <a:t>If</a:t>
            </a:r>
            <a:r>
              <a:rPr lang="en-US" sz="1300" spc="-50" dirty="0">
                <a:latin typeface="Georgia"/>
                <a:cs typeface="Georgia"/>
              </a:rPr>
              <a:t> </a:t>
            </a:r>
            <a:r>
              <a:rPr lang="en-US" sz="1300" dirty="0">
                <a:latin typeface="Georgia"/>
                <a:cs typeface="Georgia"/>
              </a:rPr>
              <a:t>a </a:t>
            </a:r>
            <a:r>
              <a:rPr lang="en-US" sz="1300" spc="-35" dirty="0">
                <a:latin typeface="Georgia"/>
                <a:cs typeface="Georgia"/>
              </a:rPr>
              <a:t>class</a:t>
            </a:r>
            <a:r>
              <a:rPr lang="en-US" sz="1300" dirty="0">
                <a:latin typeface="Georgia"/>
                <a:cs typeface="Georgia"/>
              </a:rPr>
              <a:t> is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75" dirty="0">
                <a:latin typeface="Georgia"/>
                <a:cs typeface="Georgia"/>
              </a:rPr>
              <a:t>worth</a:t>
            </a:r>
            <a:r>
              <a:rPr lang="en-US" sz="1300" dirty="0">
                <a:latin typeface="Georgia"/>
                <a:cs typeface="Georgia"/>
              </a:rPr>
              <a:t> 3 </a:t>
            </a:r>
            <a:r>
              <a:rPr lang="en-US" sz="1300" spc="-65" dirty="0">
                <a:latin typeface="Georgia"/>
                <a:cs typeface="Georgia"/>
              </a:rPr>
              <a:t>credit</a:t>
            </a:r>
            <a:r>
              <a:rPr lang="en-US" sz="1300" dirty="0">
                <a:latin typeface="Georgia"/>
                <a:cs typeface="Georgia"/>
              </a:rPr>
              <a:t> </a:t>
            </a:r>
            <a:r>
              <a:rPr lang="en-US" sz="1300" spc="-80" dirty="0">
                <a:latin typeface="Georgia"/>
                <a:cs typeface="Georgia"/>
              </a:rPr>
              <a:t>hours</a:t>
            </a:r>
            <a:r>
              <a:rPr lang="en-US" sz="1300" dirty="0">
                <a:latin typeface="Georgia"/>
                <a:cs typeface="Georgia"/>
              </a:rPr>
              <a:t> </a:t>
            </a:r>
            <a:r>
              <a:rPr lang="en-US" sz="1300" spc="-100" dirty="0">
                <a:latin typeface="Georgia"/>
                <a:cs typeface="Georgia"/>
              </a:rPr>
              <a:t>and</a:t>
            </a:r>
            <a:r>
              <a:rPr lang="en-US" sz="1300" spc="10" dirty="0">
                <a:latin typeface="Georgia"/>
                <a:cs typeface="Georgia"/>
              </a:rPr>
              <a:t> </a:t>
            </a:r>
            <a:r>
              <a:rPr lang="en-US" sz="1300" spc="-80" dirty="0">
                <a:latin typeface="Georgia"/>
                <a:cs typeface="Georgia"/>
              </a:rPr>
              <a:t>the</a:t>
            </a:r>
            <a:r>
              <a:rPr lang="en-US" sz="1300" spc="5" dirty="0">
                <a:latin typeface="Georgia"/>
                <a:cs typeface="Georgia"/>
              </a:rPr>
              <a:t> </a:t>
            </a:r>
            <a:r>
              <a:rPr lang="en-US" sz="1300" spc="-90" dirty="0">
                <a:latin typeface="Georgia"/>
                <a:cs typeface="Georgia"/>
              </a:rPr>
              <a:t>student</a:t>
            </a:r>
            <a:r>
              <a:rPr lang="en-US" sz="1300" spc="10" dirty="0">
                <a:latin typeface="Georgia"/>
                <a:cs typeface="Georgia"/>
              </a:rPr>
              <a:t> </a:t>
            </a:r>
            <a:r>
              <a:rPr lang="en-US" sz="1300" spc="-50" dirty="0">
                <a:latin typeface="Georgia"/>
                <a:cs typeface="Georgia"/>
              </a:rPr>
              <a:t>gets</a:t>
            </a:r>
            <a:r>
              <a:rPr lang="en-US" sz="1300" dirty="0">
                <a:latin typeface="Georgia"/>
                <a:cs typeface="Georgia"/>
              </a:rPr>
              <a:t> </a:t>
            </a:r>
            <a:r>
              <a:rPr lang="en-US" sz="1300" spc="-100" dirty="0">
                <a:latin typeface="Georgia"/>
                <a:cs typeface="Georgia"/>
              </a:rPr>
              <a:t>an</a:t>
            </a:r>
            <a:r>
              <a:rPr lang="en-US" sz="1300" spc="15" dirty="0">
                <a:latin typeface="Georgia"/>
                <a:cs typeface="Georgia"/>
              </a:rPr>
              <a:t> </a:t>
            </a:r>
            <a:r>
              <a:rPr lang="en-US" sz="1300" dirty="0">
                <a:latin typeface="Georgia"/>
                <a:cs typeface="Georgia"/>
              </a:rPr>
              <a:t>“A”,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90" dirty="0">
                <a:latin typeface="Georgia"/>
                <a:cs typeface="Georgia"/>
              </a:rPr>
              <a:t>then</a:t>
            </a:r>
            <a:r>
              <a:rPr lang="en-US" sz="1300" spc="10" dirty="0">
                <a:latin typeface="Georgia"/>
                <a:cs typeface="Georgia"/>
              </a:rPr>
              <a:t> </a:t>
            </a:r>
            <a:r>
              <a:rPr lang="en-US" sz="1300" spc="-65" dirty="0">
                <a:latin typeface="Georgia"/>
                <a:cs typeface="Georgia"/>
              </a:rPr>
              <a:t>he</a:t>
            </a:r>
            <a:r>
              <a:rPr lang="en-US" sz="1300" dirty="0">
                <a:latin typeface="Georgia"/>
                <a:cs typeface="Georgia"/>
              </a:rPr>
              <a:t> </a:t>
            </a:r>
            <a:r>
              <a:rPr lang="en-US" sz="1300" spc="-60" dirty="0">
                <a:latin typeface="Georgia"/>
                <a:cs typeface="Georgia"/>
              </a:rPr>
              <a:t>or</a:t>
            </a:r>
            <a:r>
              <a:rPr lang="en-US" sz="1300" dirty="0">
                <a:latin typeface="Georgia"/>
                <a:cs typeface="Georgia"/>
              </a:rPr>
              <a:t> </a:t>
            </a:r>
            <a:r>
              <a:rPr lang="en-US" sz="1300" spc="-25" dirty="0">
                <a:latin typeface="Georgia"/>
                <a:cs typeface="Georgia"/>
              </a:rPr>
              <a:t>she 	</a:t>
            </a:r>
            <a:r>
              <a:rPr lang="en-US" sz="1300" spc="-20" dirty="0">
                <a:latin typeface="Georgia"/>
                <a:cs typeface="Georgia"/>
              </a:rPr>
              <a:t>earns</a:t>
            </a:r>
            <a:endParaRPr lang="en-US" sz="1300" dirty="0">
              <a:latin typeface="Georgia"/>
              <a:cs typeface="Georgia"/>
            </a:endParaRPr>
          </a:p>
          <a:p>
            <a:pPr marL="386713">
              <a:lnSpc>
                <a:spcPts val="1355"/>
              </a:lnSpc>
            </a:pPr>
            <a:r>
              <a:rPr lang="en-US" sz="1300" spc="-60" dirty="0">
                <a:latin typeface="Georgia"/>
                <a:cs typeface="Georgia"/>
              </a:rPr>
              <a:t>3(4)</a:t>
            </a:r>
            <a:r>
              <a:rPr lang="en-US" sz="1300" spc="10" dirty="0">
                <a:latin typeface="Georgia"/>
                <a:cs typeface="Georgia"/>
              </a:rPr>
              <a:t> </a:t>
            </a:r>
            <a:r>
              <a:rPr lang="en-US" sz="1300" spc="-110" dirty="0">
                <a:latin typeface="Georgia"/>
                <a:cs typeface="Georgia"/>
              </a:rPr>
              <a:t>=</a:t>
            </a:r>
            <a:r>
              <a:rPr lang="en-US" sz="1300" spc="15" dirty="0">
                <a:latin typeface="Georgia"/>
                <a:cs typeface="Georgia"/>
              </a:rPr>
              <a:t> </a:t>
            </a:r>
            <a:r>
              <a:rPr lang="en-US" sz="1300" dirty="0">
                <a:latin typeface="Georgia"/>
                <a:cs typeface="Georgia"/>
              </a:rPr>
              <a:t>12</a:t>
            </a:r>
            <a:r>
              <a:rPr lang="en-US" sz="1300" spc="15" dirty="0">
                <a:latin typeface="Georgia"/>
                <a:cs typeface="Georgia"/>
              </a:rPr>
              <a:t> </a:t>
            </a:r>
            <a:r>
              <a:rPr lang="en-US" sz="1300" spc="-55" dirty="0">
                <a:latin typeface="Georgia"/>
                <a:cs typeface="Georgia"/>
              </a:rPr>
              <a:t>quality</a:t>
            </a:r>
            <a:r>
              <a:rPr lang="en-US" sz="1300" spc="15" dirty="0">
                <a:latin typeface="Georgia"/>
                <a:cs typeface="Georgia"/>
              </a:rPr>
              <a:t> </a:t>
            </a:r>
            <a:r>
              <a:rPr lang="en-US" sz="1300" spc="-10" dirty="0">
                <a:latin typeface="Georgia"/>
                <a:cs typeface="Georgia"/>
              </a:rPr>
              <a:t>points.</a:t>
            </a:r>
            <a:endParaRPr lang="en-US" sz="1300" dirty="0">
              <a:latin typeface="Georgia"/>
              <a:cs typeface="Georgia"/>
            </a:endParaRPr>
          </a:p>
          <a:p>
            <a:pPr marL="368933" marR="5080" lvl="1" indent="-107313">
              <a:lnSpc>
                <a:spcPts val="1360"/>
              </a:lnSpc>
              <a:spcBef>
                <a:spcPts val="285"/>
              </a:spcBef>
              <a:buChar char="•"/>
              <a:tabLst>
                <a:tab pos="386713" algn="l"/>
              </a:tabLst>
            </a:pPr>
            <a:r>
              <a:rPr lang="en-US" sz="1300" spc="-65" dirty="0">
                <a:latin typeface="Georgia"/>
                <a:cs typeface="Georgia"/>
              </a:rPr>
              <a:t>To</a:t>
            </a:r>
            <a:r>
              <a:rPr lang="en-US" sz="1300" spc="-15" dirty="0">
                <a:latin typeface="Georgia"/>
                <a:cs typeface="Georgia"/>
              </a:rPr>
              <a:t> </a:t>
            </a:r>
            <a:r>
              <a:rPr lang="en-US" sz="1300" spc="-50" dirty="0">
                <a:latin typeface="Georgia"/>
                <a:cs typeface="Georgia"/>
              </a:rPr>
              <a:t>calculate</a:t>
            </a:r>
            <a:r>
              <a:rPr lang="en-US" sz="1300" spc="-30" dirty="0">
                <a:latin typeface="Georgia"/>
                <a:cs typeface="Georgia"/>
              </a:rPr>
              <a:t> </a:t>
            </a:r>
            <a:r>
              <a:rPr lang="en-US" sz="1300" spc="-80" dirty="0">
                <a:latin typeface="Georgia"/>
                <a:cs typeface="Georgia"/>
              </a:rPr>
              <a:t>the</a:t>
            </a:r>
            <a:r>
              <a:rPr lang="en-US" sz="1300" dirty="0">
                <a:latin typeface="Georgia"/>
                <a:cs typeface="Georgia"/>
              </a:rPr>
              <a:t> </a:t>
            </a:r>
            <a:r>
              <a:rPr lang="en-US" sz="1300" spc="-25" dirty="0">
                <a:latin typeface="Georgia"/>
                <a:cs typeface="Georgia"/>
              </a:rPr>
              <a:t>GPA,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dirty="0">
                <a:latin typeface="Georgia"/>
                <a:cs typeface="Georgia"/>
              </a:rPr>
              <a:t>we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40" dirty="0">
                <a:latin typeface="Georgia"/>
                <a:cs typeface="Georgia"/>
              </a:rPr>
              <a:t>divide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80" dirty="0">
                <a:latin typeface="Georgia"/>
                <a:cs typeface="Georgia"/>
              </a:rPr>
              <a:t>the</a:t>
            </a:r>
            <a:r>
              <a:rPr lang="en-US" sz="1300" dirty="0">
                <a:latin typeface="Georgia"/>
                <a:cs typeface="Georgia"/>
              </a:rPr>
              <a:t> </a:t>
            </a:r>
            <a:r>
              <a:rPr lang="en-US" sz="1300" spc="-65" dirty="0">
                <a:latin typeface="Georgia"/>
                <a:cs typeface="Georgia"/>
              </a:rPr>
              <a:t>total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55" dirty="0">
                <a:latin typeface="Georgia"/>
                <a:cs typeface="Georgia"/>
              </a:rPr>
              <a:t>quality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75" dirty="0">
                <a:latin typeface="Georgia"/>
                <a:cs typeface="Georgia"/>
              </a:rPr>
              <a:t>points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dirty="0">
                <a:latin typeface="Georgia"/>
                <a:cs typeface="Georgia"/>
              </a:rPr>
              <a:t>by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80" dirty="0">
                <a:latin typeface="Georgia"/>
                <a:cs typeface="Georgia"/>
              </a:rPr>
              <a:t>the</a:t>
            </a:r>
            <a:r>
              <a:rPr lang="en-US" sz="1300" spc="5" dirty="0">
                <a:latin typeface="Georgia"/>
                <a:cs typeface="Georgia"/>
              </a:rPr>
              <a:t> </a:t>
            </a:r>
            <a:r>
              <a:rPr lang="en-US" sz="1300" spc="-105" dirty="0">
                <a:latin typeface="Georgia"/>
                <a:cs typeface="Georgia"/>
              </a:rPr>
              <a:t>number</a:t>
            </a:r>
            <a:r>
              <a:rPr lang="en-US" sz="1300" spc="10" dirty="0">
                <a:latin typeface="Georgia"/>
                <a:cs typeface="Georgia"/>
              </a:rPr>
              <a:t> </a:t>
            </a:r>
            <a:r>
              <a:rPr lang="en-US" sz="1300" dirty="0">
                <a:latin typeface="Georgia"/>
                <a:cs typeface="Georgia"/>
              </a:rPr>
              <a:t>of</a:t>
            </a:r>
            <a:r>
              <a:rPr lang="en-US" sz="1300" spc="-5" dirty="0">
                <a:latin typeface="Georgia"/>
                <a:cs typeface="Georgia"/>
              </a:rPr>
              <a:t> </a:t>
            </a:r>
            <a:r>
              <a:rPr lang="en-US" sz="1300" spc="-20" dirty="0">
                <a:latin typeface="Georgia"/>
                <a:cs typeface="Georgia"/>
              </a:rPr>
              <a:t>credit 	</a:t>
            </a:r>
            <a:r>
              <a:rPr lang="en-US" sz="1300" spc="-80" dirty="0">
                <a:latin typeface="Georgia"/>
                <a:cs typeface="Georgia"/>
              </a:rPr>
              <a:t>hours</a:t>
            </a:r>
            <a:r>
              <a:rPr lang="en-US" sz="1300" spc="10" dirty="0">
                <a:latin typeface="Georgia"/>
                <a:cs typeface="Georgia"/>
              </a:rPr>
              <a:t> </a:t>
            </a:r>
            <a:r>
              <a:rPr lang="en-US" sz="1300" spc="-10" dirty="0">
                <a:latin typeface="Georgia"/>
                <a:cs typeface="Georgia"/>
              </a:rPr>
              <a:t>completed.</a:t>
            </a:r>
            <a:endParaRPr lang="en-US" sz="1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796095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52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Data Processing with Class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5DE9C34-25FF-DE91-E078-EC7258692663}"/>
              </a:ext>
            </a:extLst>
          </p:cNvPr>
          <p:cNvSpPr txBox="1"/>
          <p:nvPr/>
        </p:nvSpPr>
        <p:spPr>
          <a:xfrm>
            <a:off x="718118" y="1181100"/>
            <a:ext cx="5422265" cy="779059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14934" indent="-102870">
              <a:spcBef>
                <a:spcPts val="475"/>
              </a:spcBef>
              <a:buChar char="•"/>
              <a:tabLst>
                <a:tab pos="115570" algn="l"/>
              </a:tabLst>
            </a:pPr>
            <a:r>
              <a:rPr sz="1500" spc="-65" dirty="0">
                <a:latin typeface="Georgia"/>
                <a:cs typeface="Georgia"/>
              </a:rPr>
              <a:t>Suppose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we </a:t>
            </a:r>
            <a:r>
              <a:rPr sz="1500" spc="-50" dirty="0">
                <a:latin typeface="Georgia"/>
                <a:cs typeface="Georgia"/>
              </a:rPr>
              <a:t>have</a:t>
            </a:r>
            <a:r>
              <a:rPr sz="1500" dirty="0">
                <a:latin typeface="Georgia"/>
                <a:cs typeface="Georgia"/>
              </a:rPr>
              <a:t> a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data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file </a:t>
            </a:r>
            <a:r>
              <a:rPr sz="1500" spc="-105" dirty="0">
                <a:latin typeface="Georgia"/>
                <a:cs typeface="Georgia"/>
              </a:rPr>
              <a:t>that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contains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student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grade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information.</a:t>
            </a:r>
            <a:endParaRPr sz="1500" dirty="0">
              <a:latin typeface="Georgia"/>
              <a:cs typeface="Georgia"/>
            </a:endParaRPr>
          </a:p>
          <a:p>
            <a:pPr marL="115570" marR="133984" indent="-103504">
              <a:lnSpc>
                <a:spcPts val="1639"/>
              </a:lnSpc>
              <a:spcBef>
                <a:spcPts val="570"/>
              </a:spcBef>
              <a:buChar char="•"/>
              <a:tabLst>
                <a:tab pos="137159" algn="l"/>
              </a:tabLst>
            </a:pPr>
            <a:r>
              <a:rPr sz="1500" spc="-55" dirty="0">
                <a:latin typeface="Georgia"/>
                <a:cs typeface="Georgia"/>
              </a:rPr>
              <a:t>Each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line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file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consists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student’s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name,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credit-hours,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and 	</a:t>
            </a:r>
            <a:r>
              <a:rPr sz="1500" spc="-45" dirty="0">
                <a:latin typeface="Georgia"/>
                <a:cs typeface="Georgia"/>
              </a:rPr>
              <a:t>quality </a:t>
            </a:r>
            <a:r>
              <a:rPr sz="1500" spc="-10" dirty="0">
                <a:latin typeface="Georgia"/>
                <a:cs typeface="Georgia"/>
              </a:rPr>
              <a:t>points.</a:t>
            </a:r>
            <a:endParaRPr sz="1500" dirty="0">
              <a:latin typeface="Georgia"/>
              <a:cs typeface="Georgia"/>
            </a:endParaRPr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6639A5A6-CE95-82C6-C7E2-68E0DC015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450218"/>
              </p:ext>
            </p:extLst>
          </p:nvPr>
        </p:nvGraphicFramePr>
        <p:xfrm>
          <a:off x="1193800" y="2295965"/>
          <a:ext cx="2444052" cy="625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6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3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7175">
                <a:tc>
                  <a:txBody>
                    <a:bodyPr/>
                    <a:lstStyle/>
                    <a:p>
                      <a:pPr marL="31750">
                        <a:lnSpc>
                          <a:spcPts val="800"/>
                        </a:lnSpc>
                      </a:pPr>
                      <a:r>
                        <a:rPr sz="900" dirty="0">
                          <a:latin typeface="Courier New"/>
                          <a:cs typeface="Courier New"/>
                        </a:rPr>
                        <a:t>Adams,</a:t>
                      </a:r>
                      <a:r>
                        <a:rPr sz="900" spc="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-10" dirty="0">
                          <a:latin typeface="Courier New"/>
                          <a:cs typeface="Courier New"/>
                        </a:rPr>
                        <a:t>Henry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800"/>
                        </a:lnSpc>
                      </a:pPr>
                      <a:r>
                        <a:rPr sz="900" spc="-25" dirty="0">
                          <a:latin typeface="Courier New"/>
                          <a:cs typeface="Courier New"/>
                        </a:rPr>
                        <a:t>127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ts val="800"/>
                        </a:lnSpc>
                      </a:pPr>
                      <a:r>
                        <a:rPr sz="900" spc="-25" dirty="0">
                          <a:latin typeface="Courier New"/>
                          <a:cs typeface="Courier New"/>
                        </a:rPr>
                        <a:t>228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622">
                <a:tc>
                  <a:txBody>
                    <a:bodyPr/>
                    <a:lstStyle/>
                    <a:p>
                      <a:pPr marL="31750">
                        <a:lnSpc>
                          <a:spcPts val="775"/>
                        </a:lnSpc>
                      </a:pPr>
                      <a:r>
                        <a:rPr sz="900" dirty="0">
                          <a:latin typeface="Courier New"/>
                          <a:cs typeface="Courier New"/>
                        </a:rPr>
                        <a:t>Comptewell,</a:t>
                      </a:r>
                      <a:r>
                        <a:rPr sz="900" spc="114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-10" dirty="0">
                          <a:latin typeface="Courier New"/>
                          <a:cs typeface="Courier New"/>
                        </a:rPr>
                        <a:t>Susan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775"/>
                        </a:lnSpc>
                      </a:pPr>
                      <a:r>
                        <a:rPr sz="900" spc="-25" dirty="0">
                          <a:latin typeface="Courier New"/>
                          <a:cs typeface="Courier New"/>
                        </a:rPr>
                        <a:t>100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ts val="775"/>
                        </a:lnSpc>
                      </a:pPr>
                      <a:r>
                        <a:rPr sz="900" spc="-25" dirty="0">
                          <a:latin typeface="Courier New"/>
                          <a:cs typeface="Courier New"/>
                        </a:rPr>
                        <a:t>400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622">
                <a:tc>
                  <a:txBody>
                    <a:bodyPr/>
                    <a:lstStyle/>
                    <a:p>
                      <a:pPr marL="31750">
                        <a:lnSpc>
                          <a:spcPts val="775"/>
                        </a:lnSpc>
                      </a:pPr>
                      <a:r>
                        <a:rPr sz="900" dirty="0">
                          <a:latin typeface="Courier New"/>
                          <a:cs typeface="Courier New"/>
                        </a:rPr>
                        <a:t>DibbleBit,</a:t>
                      </a:r>
                      <a:r>
                        <a:rPr sz="900" spc="10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-10" dirty="0">
                          <a:latin typeface="Courier New"/>
                          <a:cs typeface="Courier New"/>
                        </a:rPr>
                        <a:t>Denny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775"/>
                        </a:lnSpc>
                      </a:pPr>
                      <a:r>
                        <a:rPr sz="900" spc="-25" dirty="0">
                          <a:latin typeface="Courier New"/>
                          <a:cs typeface="Courier New"/>
                        </a:rPr>
                        <a:t>18</a:t>
                      </a:r>
                      <a:endParaRPr sz="9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ts val="775"/>
                        </a:lnSpc>
                      </a:pPr>
                      <a:r>
                        <a:rPr sz="900" spc="-20" dirty="0">
                          <a:latin typeface="Courier New"/>
                          <a:cs typeface="Courier New"/>
                        </a:rPr>
                        <a:t>41.5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622">
                <a:tc>
                  <a:txBody>
                    <a:bodyPr/>
                    <a:lstStyle/>
                    <a:p>
                      <a:pPr marL="31750">
                        <a:lnSpc>
                          <a:spcPts val="775"/>
                        </a:lnSpc>
                      </a:pPr>
                      <a:r>
                        <a:rPr sz="900" dirty="0">
                          <a:latin typeface="Courier New"/>
                          <a:cs typeface="Courier New"/>
                        </a:rPr>
                        <a:t>Jones,</a:t>
                      </a:r>
                      <a:r>
                        <a:rPr sz="900" spc="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-25" dirty="0">
                          <a:latin typeface="Courier New"/>
                          <a:cs typeface="Courier New"/>
                        </a:rPr>
                        <a:t>Jim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775"/>
                        </a:lnSpc>
                      </a:pPr>
                      <a:r>
                        <a:rPr sz="900" spc="-20" dirty="0">
                          <a:latin typeface="Courier New"/>
                          <a:cs typeface="Courier New"/>
                        </a:rPr>
                        <a:t>48.5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ts val="775"/>
                        </a:lnSpc>
                      </a:pPr>
                      <a:r>
                        <a:rPr sz="900" spc="-25" dirty="0">
                          <a:latin typeface="Courier New"/>
                          <a:cs typeface="Courier New"/>
                        </a:rPr>
                        <a:t>155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175">
                <a:tc>
                  <a:txBody>
                    <a:bodyPr/>
                    <a:lstStyle/>
                    <a:p>
                      <a:pPr marL="31750">
                        <a:lnSpc>
                          <a:spcPts val="800"/>
                        </a:lnSpc>
                      </a:pPr>
                      <a:r>
                        <a:rPr sz="900" dirty="0">
                          <a:latin typeface="Courier New"/>
                          <a:cs typeface="Courier New"/>
                        </a:rPr>
                        <a:t>Smith,</a:t>
                      </a:r>
                      <a:r>
                        <a:rPr sz="900" spc="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-10" dirty="0">
                          <a:latin typeface="Courier New"/>
                          <a:cs typeface="Courier New"/>
                        </a:rPr>
                        <a:t>Frank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800"/>
                        </a:lnSpc>
                      </a:pPr>
                      <a:r>
                        <a:rPr sz="900" spc="-25" dirty="0">
                          <a:latin typeface="Courier New"/>
                          <a:cs typeface="Courier New"/>
                        </a:rPr>
                        <a:t>37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ts val="800"/>
                        </a:lnSpc>
                      </a:pPr>
                      <a:r>
                        <a:rPr sz="900" spc="-10" dirty="0">
                          <a:latin typeface="Courier New"/>
                          <a:cs typeface="Courier New"/>
                        </a:rPr>
                        <a:t>125.33</a:t>
                      </a:r>
                      <a:endParaRPr sz="9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245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53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Data Processing with Class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CB4256A5-D4A6-D833-F73D-A800001CE879}"/>
              </a:ext>
            </a:extLst>
          </p:cNvPr>
          <p:cNvSpPr txBox="1"/>
          <p:nvPr/>
        </p:nvSpPr>
        <p:spPr>
          <a:xfrm>
            <a:off x="682561" y="1257300"/>
            <a:ext cx="5339715" cy="1274741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5080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spc="-60" dirty="0">
                <a:latin typeface="Georgia"/>
                <a:cs typeface="Georgia"/>
              </a:rPr>
              <a:t>Our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job</a:t>
            </a:r>
            <a:r>
              <a:rPr sz="1500" spc="-7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is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write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program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that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reads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this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file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find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student 	</a:t>
            </a:r>
            <a:r>
              <a:rPr sz="1500" spc="-50" dirty="0">
                <a:latin typeface="Georgia"/>
                <a:cs typeface="Georgia"/>
              </a:rPr>
              <a:t>with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best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GPA</a:t>
            </a:r>
            <a:r>
              <a:rPr sz="1500" spc="-65" dirty="0">
                <a:latin typeface="Georgia"/>
                <a:cs typeface="Georgia"/>
              </a:rPr>
              <a:t> </a:t>
            </a:r>
            <a:r>
              <a:rPr sz="1500" spc="-110" dirty="0">
                <a:latin typeface="Georgia"/>
                <a:cs typeface="Georgia"/>
              </a:rPr>
              <a:t>and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spc="-90" dirty="0">
                <a:latin typeface="Georgia"/>
                <a:cs typeface="Georgia"/>
              </a:rPr>
              <a:t>print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out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their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name,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credit-hours,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110" dirty="0">
                <a:latin typeface="Georgia"/>
                <a:cs typeface="Georgia"/>
              </a:rPr>
              <a:t>and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GPA.</a:t>
            </a:r>
            <a:endParaRPr sz="1500" dirty="0">
              <a:latin typeface="Georgia"/>
              <a:cs typeface="Georgia"/>
            </a:endParaRPr>
          </a:p>
          <a:p>
            <a:pPr marL="114934" indent="-102870">
              <a:spcBef>
                <a:spcPts val="350"/>
              </a:spcBef>
              <a:buChar char="•"/>
              <a:tabLst>
                <a:tab pos="115570" algn="l"/>
              </a:tabLst>
            </a:pPr>
            <a:r>
              <a:rPr sz="1500" spc="-35" dirty="0">
                <a:latin typeface="Georgia"/>
                <a:cs typeface="Georgia"/>
              </a:rPr>
              <a:t>The</a:t>
            </a:r>
            <a:r>
              <a:rPr sz="1500" spc="-60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place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start?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Creating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Courier New"/>
                <a:cs typeface="Courier New"/>
              </a:rPr>
              <a:t>Student</a:t>
            </a:r>
            <a:r>
              <a:rPr sz="1500" spc="-52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Georgia"/>
                <a:cs typeface="Georgia"/>
              </a:rPr>
              <a:t>class!</a:t>
            </a:r>
            <a:endParaRPr sz="1500" dirty="0">
              <a:latin typeface="Georgia"/>
              <a:cs typeface="Georgia"/>
            </a:endParaRPr>
          </a:p>
          <a:p>
            <a:pPr marL="115570" marR="6349" indent="-103504">
              <a:lnSpc>
                <a:spcPts val="1750"/>
              </a:lnSpc>
              <a:spcBef>
                <a:spcPts val="590"/>
              </a:spcBef>
              <a:buChar char="•"/>
              <a:tabLst>
                <a:tab pos="137159" algn="l"/>
              </a:tabLst>
            </a:pPr>
            <a:r>
              <a:rPr sz="1500" spc="-100" dirty="0">
                <a:latin typeface="Georgia"/>
                <a:cs typeface="Georgia"/>
              </a:rPr>
              <a:t>We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can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use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dirty="0">
                <a:latin typeface="Courier New"/>
                <a:cs typeface="Courier New"/>
              </a:rPr>
              <a:t>Student</a:t>
            </a:r>
            <a:r>
              <a:rPr sz="1500" spc="-520" dirty="0">
                <a:latin typeface="Courier New"/>
                <a:cs typeface="Courier New"/>
              </a:rPr>
              <a:t> </a:t>
            </a:r>
            <a:r>
              <a:rPr sz="1500" spc="-50" dirty="0">
                <a:latin typeface="Georgia"/>
                <a:cs typeface="Georgia"/>
              </a:rPr>
              <a:t>object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store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this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information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as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instance 	</a:t>
            </a:r>
            <a:r>
              <a:rPr sz="1500" spc="-10" dirty="0">
                <a:latin typeface="Georgia"/>
                <a:cs typeface="Georgia"/>
              </a:rPr>
              <a:t>variables.</a:t>
            </a:r>
            <a:endParaRPr sz="15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965257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54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Data Processing with Class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EAC8D69-B2E6-DA14-4ED5-86E9F0498D04}"/>
              </a:ext>
            </a:extLst>
          </p:cNvPr>
          <p:cNvSpPr txBox="1"/>
          <p:nvPr/>
        </p:nvSpPr>
        <p:spPr>
          <a:xfrm>
            <a:off x="591820" y="1181100"/>
            <a:ext cx="5471160" cy="17684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860"/>
              </a:lnSpc>
              <a:spcBef>
                <a:spcPts val="114"/>
              </a:spcBef>
            </a:pPr>
            <a:r>
              <a:rPr sz="800" dirty="0">
                <a:latin typeface="Courier New"/>
                <a:cs typeface="Courier New"/>
              </a:rPr>
              <a:t>class</a:t>
            </a:r>
            <a:r>
              <a:rPr sz="800" spc="35" dirty="0">
                <a:latin typeface="Courier New"/>
                <a:cs typeface="Courier New"/>
              </a:rPr>
              <a:t> </a:t>
            </a:r>
            <a:r>
              <a:rPr sz="800" spc="-10" dirty="0">
                <a:latin typeface="Courier New"/>
                <a:cs typeface="Courier New"/>
              </a:rPr>
              <a:t>Student:</a:t>
            </a:r>
            <a:endParaRPr sz="800" dirty="0">
              <a:latin typeface="Courier New"/>
              <a:cs typeface="Courier New"/>
            </a:endParaRPr>
          </a:p>
          <a:p>
            <a:pPr marL="448942" marR="2706351" indent="-249552">
              <a:lnSpc>
                <a:spcPct val="79500"/>
              </a:lnSpc>
              <a:spcBef>
                <a:spcPts val="100"/>
              </a:spcBef>
            </a:pPr>
            <a:r>
              <a:rPr sz="800" dirty="0">
                <a:latin typeface="Courier New"/>
                <a:cs typeface="Courier New"/>
              </a:rPr>
              <a:t>def</a:t>
            </a:r>
            <a:r>
              <a:rPr sz="800" spc="30" dirty="0">
                <a:latin typeface="Courier New"/>
                <a:cs typeface="Courier New"/>
              </a:rPr>
              <a:t> </a:t>
            </a:r>
            <a:r>
              <a:rPr sz="800" u="sng" spc="2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 </a:t>
            </a:r>
            <a:r>
              <a:rPr sz="800" dirty="0">
                <a:latin typeface="Courier New"/>
                <a:cs typeface="Courier New"/>
              </a:rPr>
              <a:t>init</a:t>
            </a:r>
            <a:r>
              <a:rPr sz="800" u="sng" spc="3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 </a:t>
            </a:r>
            <a:r>
              <a:rPr sz="800" dirty="0">
                <a:latin typeface="Courier New"/>
                <a:cs typeface="Courier New"/>
              </a:rPr>
              <a:t>(self,</a:t>
            </a:r>
            <a:r>
              <a:rPr sz="800" spc="3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name,</a:t>
            </a:r>
            <a:r>
              <a:rPr sz="800" spc="3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hours,</a:t>
            </a:r>
            <a:r>
              <a:rPr sz="800" spc="30" dirty="0">
                <a:latin typeface="Courier New"/>
                <a:cs typeface="Courier New"/>
              </a:rPr>
              <a:t> </a:t>
            </a:r>
            <a:r>
              <a:rPr sz="800" spc="-10" dirty="0">
                <a:latin typeface="Courier New"/>
                <a:cs typeface="Courier New"/>
              </a:rPr>
              <a:t>qpoints): </a:t>
            </a:r>
            <a:r>
              <a:rPr sz="800" dirty="0">
                <a:latin typeface="Courier New"/>
                <a:cs typeface="Courier New"/>
              </a:rPr>
              <a:t>self.name</a:t>
            </a:r>
            <a:r>
              <a:rPr sz="800" spc="3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=</a:t>
            </a:r>
            <a:r>
              <a:rPr sz="800" spc="40" dirty="0">
                <a:latin typeface="Courier New"/>
                <a:cs typeface="Courier New"/>
              </a:rPr>
              <a:t> </a:t>
            </a:r>
            <a:r>
              <a:rPr sz="800" spc="-20" dirty="0">
                <a:latin typeface="Courier New"/>
                <a:cs typeface="Courier New"/>
              </a:rPr>
              <a:t>name</a:t>
            </a:r>
            <a:endParaRPr sz="800" dirty="0">
              <a:latin typeface="Courier New"/>
              <a:cs typeface="Courier New"/>
            </a:endParaRPr>
          </a:p>
          <a:p>
            <a:pPr marL="448942" marR="3205459">
              <a:lnSpc>
                <a:spcPct val="79500"/>
              </a:lnSpc>
            </a:pPr>
            <a:r>
              <a:rPr sz="800" dirty="0">
                <a:latin typeface="Courier New"/>
                <a:cs typeface="Courier New"/>
              </a:rPr>
              <a:t>self.hours</a:t>
            </a:r>
            <a:r>
              <a:rPr sz="800" spc="6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=</a:t>
            </a:r>
            <a:r>
              <a:rPr sz="800" spc="65" dirty="0">
                <a:latin typeface="Courier New"/>
                <a:cs typeface="Courier New"/>
              </a:rPr>
              <a:t> </a:t>
            </a:r>
            <a:r>
              <a:rPr sz="800" spc="-10" dirty="0">
                <a:latin typeface="Courier New"/>
                <a:cs typeface="Courier New"/>
              </a:rPr>
              <a:t>float(hours) </a:t>
            </a:r>
            <a:r>
              <a:rPr sz="800" dirty="0">
                <a:latin typeface="Courier New"/>
                <a:cs typeface="Courier New"/>
              </a:rPr>
              <a:t>self.qpoints</a:t>
            </a:r>
            <a:r>
              <a:rPr sz="800" spc="7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=</a:t>
            </a:r>
            <a:r>
              <a:rPr sz="800" spc="70" dirty="0">
                <a:latin typeface="Courier New"/>
                <a:cs typeface="Courier New"/>
              </a:rPr>
              <a:t> </a:t>
            </a:r>
            <a:r>
              <a:rPr sz="800" spc="-10" dirty="0">
                <a:latin typeface="Courier New"/>
                <a:cs typeface="Courier New"/>
              </a:rPr>
              <a:t>float(qpoints)</a:t>
            </a:r>
            <a:endParaRPr sz="800" dirty="0">
              <a:latin typeface="Courier New"/>
              <a:cs typeface="Courier New"/>
            </a:endParaRPr>
          </a:p>
          <a:p>
            <a:pPr marL="115570" marR="5080" indent="-103504">
              <a:lnSpc>
                <a:spcPts val="1530"/>
              </a:lnSpc>
              <a:spcBef>
                <a:spcPts val="525"/>
              </a:spcBef>
              <a:buChar char="•"/>
              <a:tabLst>
                <a:tab pos="137159" algn="l"/>
              </a:tabLst>
            </a:pPr>
            <a:r>
              <a:rPr sz="1500" spc="-35" dirty="0">
                <a:latin typeface="Georgia"/>
                <a:cs typeface="Georgia"/>
              </a:rPr>
              <a:t>The</a:t>
            </a:r>
            <a:r>
              <a:rPr sz="1500" spc="-60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values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for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dirty="0">
                <a:latin typeface="Courier New"/>
                <a:cs typeface="Courier New"/>
              </a:rPr>
              <a:t>hours</a:t>
            </a:r>
            <a:r>
              <a:rPr sz="1500" spc="-520" dirty="0">
                <a:latin typeface="Courier New"/>
                <a:cs typeface="Courier New"/>
              </a:rPr>
              <a:t> </a:t>
            </a:r>
            <a:r>
              <a:rPr sz="1500" spc="-80" dirty="0">
                <a:latin typeface="Georgia"/>
                <a:cs typeface="Georgia"/>
              </a:rPr>
              <a:t>are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converted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dirty="0">
                <a:latin typeface="Courier New"/>
                <a:cs typeface="Courier New"/>
              </a:rPr>
              <a:t>float</a:t>
            </a:r>
            <a:r>
              <a:rPr sz="1500" spc="-520" dirty="0">
                <a:latin typeface="Courier New"/>
                <a:cs typeface="Courier New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handle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parameters 	</a:t>
            </a:r>
            <a:r>
              <a:rPr sz="1500" spc="-105" dirty="0">
                <a:latin typeface="Georgia"/>
                <a:cs typeface="Georgia"/>
              </a:rPr>
              <a:t>that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may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be</a:t>
            </a:r>
            <a:r>
              <a:rPr sz="1500" spc="-50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floats,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ints,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or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strings.</a:t>
            </a:r>
            <a:endParaRPr sz="1500" dirty="0">
              <a:latin typeface="Georgia"/>
              <a:cs typeface="Georgia"/>
            </a:endParaRPr>
          </a:p>
          <a:p>
            <a:pPr marL="114934" indent="-102870">
              <a:lnSpc>
                <a:spcPts val="1660"/>
              </a:lnSpc>
              <a:spcBef>
                <a:spcPts val="155"/>
              </a:spcBef>
              <a:buChar char="•"/>
              <a:tabLst>
                <a:tab pos="115570" algn="l"/>
              </a:tabLst>
            </a:pPr>
            <a:r>
              <a:rPr sz="1500" spc="-50" dirty="0">
                <a:latin typeface="Georgia"/>
                <a:cs typeface="Georgia"/>
              </a:rPr>
              <a:t>To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create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student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record:</a:t>
            </a:r>
            <a:endParaRPr sz="1500" dirty="0">
              <a:latin typeface="Georgia"/>
              <a:cs typeface="Georgia"/>
            </a:endParaRPr>
          </a:p>
          <a:p>
            <a:pPr marL="137159">
              <a:lnSpc>
                <a:spcPts val="819"/>
              </a:lnSpc>
            </a:pPr>
            <a:r>
              <a:rPr sz="800" dirty="0">
                <a:latin typeface="Courier New"/>
                <a:cs typeface="Courier New"/>
              </a:rPr>
              <a:t>aStudent</a:t>
            </a:r>
            <a:r>
              <a:rPr sz="800" spc="5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=</a:t>
            </a:r>
            <a:r>
              <a:rPr sz="800" spc="5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Student("Adams,</a:t>
            </a:r>
            <a:r>
              <a:rPr sz="800" spc="5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Henry",</a:t>
            </a:r>
            <a:r>
              <a:rPr sz="800" spc="5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127,</a:t>
            </a:r>
            <a:r>
              <a:rPr sz="800" spc="55" dirty="0">
                <a:latin typeface="Courier New"/>
                <a:cs typeface="Courier New"/>
              </a:rPr>
              <a:t> </a:t>
            </a:r>
            <a:r>
              <a:rPr sz="800" spc="-20" dirty="0">
                <a:latin typeface="Courier New"/>
                <a:cs typeface="Courier New"/>
              </a:rPr>
              <a:t>228)</a:t>
            </a:r>
            <a:endParaRPr sz="800" dirty="0">
              <a:latin typeface="Courier New"/>
              <a:cs typeface="Courier New"/>
            </a:endParaRPr>
          </a:p>
          <a:p>
            <a:pPr marL="115570" marR="360043" indent="-103504">
              <a:lnSpc>
                <a:spcPct val="78800"/>
              </a:lnSpc>
              <a:spcBef>
                <a:spcPts val="630"/>
              </a:spcBef>
              <a:buChar char="•"/>
              <a:tabLst>
                <a:tab pos="137159" algn="l"/>
              </a:tabLst>
            </a:pPr>
            <a:r>
              <a:rPr sz="1500" spc="-35" dirty="0">
                <a:latin typeface="Georgia"/>
                <a:cs typeface="Georgia"/>
              </a:rPr>
              <a:t>The</a:t>
            </a:r>
            <a:r>
              <a:rPr sz="1500" spc="-60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coolest</a:t>
            </a:r>
            <a:r>
              <a:rPr sz="1500" spc="-4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thing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is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that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we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can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store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all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information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about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a 	</a:t>
            </a:r>
            <a:r>
              <a:rPr sz="1500" spc="-95" dirty="0">
                <a:latin typeface="Georgia"/>
                <a:cs typeface="Georgia"/>
              </a:rPr>
              <a:t>student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in</a:t>
            </a:r>
            <a:r>
              <a:rPr sz="1500" spc="-5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40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single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variable!</a:t>
            </a:r>
            <a:endParaRPr sz="15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591300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55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Data Processing with Class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15D7644-9021-247F-3E88-4C6D79636720}"/>
              </a:ext>
            </a:extLst>
          </p:cNvPr>
          <p:cNvSpPr txBox="1"/>
          <p:nvPr/>
        </p:nvSpPr>
        <p:spPr>
          <a:xfrm>
            <a:off x="889000" y="1289599"/>
            <a:ext cx="4810125" cy="1487971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5094" indent="-113029">
              <a:spcBef>
                <a:spcPts val="420"/>
              </a:spcBef>
              <a:buChar char="•"/>
              <a:tabLst>
                <a:tab pos="125729" algn="l"/>
              </a:tabLst>
            </a:pPr>
            <a:r>
              <a:rPr sz="950" spc="-50" dirty="0">
                <a:latin typeface="Georgia"/>
                <a:cs typeface="Georgia"/>
              </a:rPr>
              <a:t>We</a:t>
            </a:r>
            <a:r>
              <a:rPr sz="950" spc="-10" dirty="0">
                <a:latin typeface="Georgia"/>
                <a:cs typeface="Georgia"/>
              </a:rPr>
              <a:t> </a:t>
            </a:r>
            <a:r>
              <a:rPr sz="950" spc="-50" dirty="0">
                <a:latin typeface="Georgia"/>
                <a:cs typeface="Georgia"/>
              </a:rPr>
              <a:t>need</a:t>
            </a:r>
            <a:r>
              <a:rPr sz="950" spc="-5" dirty="0">
                <a:latin typeface="Georgia"/>
                <a:cs typeface="Georgia"/>
              </a:rPr>
              <a:t> </a:t>
            </a:r>
            <a:r>
              <a:rPr sz="950" spc="-10" dirty="0">
                <a:latin typeface="Georgia"/>
                <a:cs typeface="Georgia"/>
              </a:rPr>
              <a:t>to</a:t>
            </a:r>
            <a:r>
              <a:rPr sz="950" spc="-45" dirty="0">
                <a:latin typeface="Georgia"/>
                <a:cs typeface="Georgia"/>
              </a:rPr>
              <a:t> </a:t>
            </a:r>
            <a:r>
              <a:rPr sz="950" dirty="0">
                <a:latin typeface="Georgia"/>
                <a:cs typeface="Georgia"/>
              </a:rPr>
              <a:t>be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20" dirty="0">
                <a:latin typeface="Georgia"/>
                <a:cs typeface="Georgia"/>
              </a:rPr>
              <a:t>able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10" dirty="0">
                <a:latin typeface="Georgia"/>
                <a:cs typeface="Georgia"/>
              </a:rPr>
              <a:t>to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10" dirty="0">
                <a:latin typeface="Georgia"/>
                <a:cs typeface="Georgia"/>
              </a:rPr>
              <a:t>access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40" dirty="0">
                <a:latin typeface="Georgia"/>
                <a:cs typeface="Georgia"/>
              </a:rPr>
              <a:t>this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40" dirty="0">
                <a:latin typeface="Georgia"/>
                <a:cs typeface="Georgia"/>
              </a:rPr>
              <a:t>information,</a:t>
            </a:r>
            <a:r>
              <a:rPr sz="950" spc="-20" dirty="0">
                <a:latin typeface="Georgia"/>
                <a:cs typeface="Georgia"/>
              </a:rPr>
              <a:t> </a:t>
            </a:r>
            <a:r>
              <a:rPr sz="950" dirty="0">
                <a:latin typeface="Georgia"/>
                <a:cs typeface="Georgia"/>
              </a:rPr>
              <a:t>so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dirty="0">
                <a:latin typeface="Georgia"/>
                <a:cs typeface="Georgia"/>
              </a:rPr>
              <a:t>we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50" dirty="0">
                <a:latin typeface="Georgia"/>
                <a:cs typeface="Georgia"/>
              </a:rPr>
              <a:t>need</a:t>
            </a:r>
            <a:r>
              <a:rPr sz="950" spc="-5" dirty="0">
                <a:latin typeface="Georgia"/>
                <a:cs typeface="Georgia"/>
              </a:rPr>
              <a:t> </a:t>
            </a:r>
            <a:r>
              <a:rPr sz="950" spc="-10" dirty="0">
                <a:latin typeface="Georgia"/>
                <a:cs typeface="Georgia"/>
              </a:rPr>
              <a:t>to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25" dirty="0">
                <a:latin typeface="Georgia"/>
                <a:cs typeface="Georgia"/>
              </a:rPr>
              <a:t>define</a:t>
            </a:r>
            <a:r>
              <a:rPr sz="950" spc="-20" dirty="0">
                <a:latin typeface="Georgia"/>
                <a:cs typeface="Georgia"/>
              </a:rPr>
              <a:t> </a:t>
            </a:r>
            <a:r>
              <a:rPr sz="950" dirty="0">
                <a:latin typeface="Georgia"/>
                <a:cs typeface="Georgia"/>
              </a:rPr>
              <a:t>a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20" dirty="0">
                <a:latin typeface="Georgia"/>
                <a:cs typeface="Georgia"/>
              </a:rPr>
              <a:t>set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dirty="0">
                <a:latin typeface="Georgia"/>
                <a:cs typeface="Georgia"/>
              </a:rPr>
              <a:t>of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25" dirty="0">
                <a:latin typeface="Georgia"/>
                <a:cs typeface="Georgia"/>
              </a:rPr>
              <a:t>accessor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10" dirty="0">
                <a:latin typeface="Georgia"/>
                <a:cs typeface="Georgia"/>
              </a:rPr>
              <a:t>methods.</a:t>
            </a:r>
            <a:endParaRPr sz="950" dirty="0">
              <a:latin typeface="Georgia"/>
              <a:cs typeface="Georgia"/>
            </a:endParaRPr>
          </a:p>
          <a:p>
            <a:pPr marL="199389" marR="3604236" indent="-187324">
              <a:lnSpc>
                <a:spcPct val="79500"/>
              </a:lnSpc>
              <a:spcBef>
                <a:spcPts val="459"/>
              </a:spcBef>
            </a:pPr>
            <a:r>
              <a:rPr sz="800" dirty="0">
                <a:latin typeface="Courier New"/>
                <a:cs typeface="Courier New"/>
              </a:rPr>
              <a:t>def</a:t>
            </a:r>
            <a:r>
              <a:rPr sz="800" spc="35" dirty="0">
                <a:latin typeface="Courier New"/>
                <a:cs typeface="Courier New"/>
              </a:rPr>
              <a:t> </a:t>
            </a:r>
            <a:r>
              <a:rPr sz="800" spc="-10" dirty="0">
                <a:latin typeface="Courier New"/>
                <a:cs typeface="Courier New"/>
              </a:rPr>
              <a:t>getName(self): </a:t>
            </a:r>
            <a:r>
              <a:rPr sz="800" dirty="0">
                <a:latin typeface="Courier New"/>
                <a:cs typeface="Courier New"/>
              </a:rPr>
              <a:t>return</a:t>
            </a:r>
            <a:r>
              <a:rPr sz="800" spc="40" dirty="0">
                <a:latin typeface="Courier New"/>
                <a:cs typeface="Courier New"/>
              </a:rPr>
              <a:t> </a:t>
            </a:r>
            <a:r>
              <a:rPr sz="800" spc="-10" dirty="0">
                <a:latin typeface="Courier New"/>
                <a:cs typeface="Courier New"/>
              </a:rPr>
              <a:t>self.name</a:t>
            </a:r>
            <a:endParaRPr sz="800" dirty="0">
              <a:latin typeface="Courier New"/>
              <a:cs typeface="Courier New"/>
            </a:endParaRPr>
          </a:p>
          <a:p>
            <a:pPr marL="199389" marR="3542005" indent="-187324">
              <a:lnSpc>
                <a:spcPct val="79500"/>
              </a:lnSpc>
              <a:spcBef>
                <a:spcPts val="325"/>
              </a:spcBef>
            </a:pPr>
            <a:r>
              <a:rPr sz="800" dirty="0">
                <a:latin typeface="Courier New"/>
                <a:cs typeface="Courier New"/>
              </a:rPr>
              <a:t>def</a:t>
            </a:r>
            <a:r>
              <a:rPr sz="800" spc="35" dirty="0">
                <a:latin typeface="Courier New"/>
                <a:cs typeface="Courier New"/>
              </a:rPr>
              <a:t> </a:t>
            </a:r>
            <a:r>
              <a:rPr sz="800" spc="-10" dirty="0">
                <a:latin typeface="Courier New"/>
                <a:cs typeface="Courier New"/>
              </a:rPr>
              <a:t>getHours(self): </a:t>
            </a:r>
            <a:r>
              <a:rPr sz="800" dirty="0">
                <a:latin typeface="Courier New"/>
                <a:cs typeface="Courier New"/>
              </a:rPr>
              <a:t>return</a:t>
            </a:r>
            <a:r>
              <a:rPr sz="800" spc="40" dirty="0">
                <a:latin typeface="Courier New"/>
                <a:cs typeface="Courier New"/>
              </a:rPr>
              <a:t> </a:t>
            </a:r>
            <a:r>
              <a:rPr sz="800" spc="-10" dirty="0">
                <a:latin typeface="Courier New"/>
                <a:cs typeface="Courier New"/>
              </a:rPr>
              <a:t>self.hours</a:t>
            </a:r>
            <a:endParaRPr sz="800" dirty="0">
              <a:latin typeface="Courier New"/>
              <a:cs typeface="Courier New"/>
            </a:endParaRPr>
          </a:p>
          <a:p>
            <a:pPr marL="199389" marR="3416912" indent="-187324">
              <a:lnSpc>
                <a:spcPct val="79500"/>
              </a:lnSpc>
              <a:spcBef>
                <a:spcPts val="330"/>
              </a:spcBef>
            </a:pPr>
            <a:r>
              <a:rPr sz="800" dirty="0">
                <a:latin typeface="Courier New"/>
                <a:cs typeface="Courier New"/>
              </a:rPr>
              <a:t>def</a:t>
            </a:r>
            <a:r>
              <a:rPr sz="800" spc="35" dirty="0">
                <a:latin typeface="Courier New"/>
                <a:cs typeface="Courier New"/>
              </a:rPr>
              <a:t> </a:t>
            </a:r>
            <a:r>
              <a:rPr sz="800" spc="-10" dirty="0">
                <a:latin typeface="Courier New"/>
                <a:cs typeface="Courier New"/>
              </a:rPr>
              <a:t>getQPoints(self): </a:t>
            </a:r>
            <a:r>
              <a:rPr sz="800" dirty="0">
                <a:latin typeface="Courier New"/>
                <a:cs typeface="Courier New"/>
              </a:rPr>
              <a:t>return</a:t>
            </a:r>
            <a:r>
              <a:rPr sz="800" spc="40" dirty="0">
                <a:latin typeface="Courier New"/>
                <a:cs typeface="Courier New"/>
              </a:rPr>
              <a:t> </a:t>
            </a:r>
            <a:r>
              <a:rPr sz="800" spc="-10" dirty="0">
                <a:latin typeface="Courier New"/>
                <a:cs typeface="Courier New"/>
              </a:rPr>
              <a:t>self.qpoints</a:t>
            </a:r>
            <a:endParaRPr sz="800" dirty="0">
              <a:latin typeface="Courier New"/>
              <a:cs typeface="Courier New"/>
            </a:endParaRPr>
          </a:p>
          <a:p>
            <a:pPr marL="12700">
              <a:lnSpc>
                <a:spcPts val="860"/>
              </a:lnSpc>
              <a:spcBef>
                <a:spcPts val="130"/>
              </a:spcBef>
            </a:pPr>
            <a:r>
              <a:rPr sz="800" dirty="0">
                <a:latin typeface="Courier New"/>
                <a:cs typeface="Courier New"/>
              </a:rPr>
              <a:t>def</a:t>
            </a:r>
            <a:r>
              <a:rPr sz="800" spc="35" dirty="0">
                <a:latin typeface="Courier New"/>
                <a:cs typeface="Courier New"/>
              </a:rPr>
              <a:t> </a:t>
            </a:r>
            <a:r>
              <a:rPr sz="800" spc="-10" dirty="0">
                <a:latin typeface="Courier New"/>
                <a:cs typeface="Courier New"/>
              </a:rPr>
              <a:t>gpa(self):</a:t>
            </a:r>
            <a:endParaRPr sz="800" dirty="0">
              <a:latin typeface="Courier New"/>
              <a:cs typeface="Courier New"/>
            </a:endParaRPr>
          </a:p>
          <a:p>
            <a:pPr marL="199389">
              <a:lnSpc>
                <a:spcPts val="860"/>
              </a:lnSpc>
            </a:pPr>
            <a:r>
              <a:rPr sz="800" dirty="0">
                <a:latin typeface="Courier New"/>
                <a:cs typeface="Courier New"/>
              </a:rPr>
              <a:t>return</a:t>
            </a:r>
            <a:r>
              <a:rPr sz="800" spc="40" dirty="0">
                <a:latin typeface="Courier New"/>
                <a:cs typeface="Courier New"/>
              </a:rPr>
              <a:t> </a:t>
            </a:r>
            <a:r>
              <a:rPr sz="800" spc="-10" dirty="0">
                <a:latin typeface="Courier New"/>
                <a:cs typeface="Courier New"/>
              </a:rPr>
              <a:t>self.qpoints/self.hours</a:t>
            </a:r>
            <a:endParaRPr sz="800" dirty="0">
              <a:latin typeface="Courier New"/>
              <a:cs typeface="Courier New"/>
            </a:endParaRPr>
          </a:p>
          <a:p>
            <a:pPr marL="125094" indent="-113029">
              <a:lnSpc>
                <a:spcPts val="980"/>
              </a:lnSpc>
              <a:spcBef>
                <a:spcPts val="420"/>
              </a:spcBef>
              <a:buChar char="•"/>
              <a:tabLst>
                <a:tab pos="125729" algn="l"/>
              </a:tabLst>
            </a:pPr>
            <a:r>
              <a:rPr sz="950" spc="-25" dirty="0">
                <a:latin typeface="Georgia"/>
                <a:cs typeface="Georgia"/>
              </a:rPr>
              <a:t>For</a:t>
            </a:r>
            <a:r>
              <a:rPr sz="950" spc="-35" dirty="0">
                <a:latin typeface="Georgia"/>
                <a:cs typeface="Georgia"/>
              </a:rPr>
              <a:t> </a:t>
            </a:r>
            <a:r>
              <a:rPr sz="950" spc="-30" dirty="0">
                <a:latin typeface="Georgia"/>
                <a:cs typeface="Georgia"/>
              </a:rPr>
              <a:t>example,</a:t>
            </a:r>
            <a:r>
              <a:rPr sz="950" spc="-25" dirty="0">
                <a:latin typeface="Georgia"/>
                <a:cs typeface="Georgia"/>
              </a:rPr>
              <a:t> </a:t>
            </a:r>
            <a:r>
              <a:rPr sz="950" spc="-10" dirty="0">
                <a:latin typeface="Georgia"/>
                <a:cs typeface="Georgia"/>
              </a:rPr>
              <a:t>to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55" dirty="0">
                <a:latin typeface="Georgia"/>
                <a:cs typeface="Georgia"/>
              </a:rPr>
              <a:t>print</a:t>
            </a:r>
            <a:r>
              <a:rPr sz="950" dirty="0">
                <a:latin typeface="Georgia"/>
                <a:cs typeface="Georgia"/>
              </a:rPr>
              <a:t> a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35" dirty="0">
                <a:latin typeface="Georgia"/>
                <a:cs typeface="Georgia"/>
              </a:rPr>
              <a:t>student’s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55" dirty="0">
                <a:latin typeface="Georgia"/>
                <a:cs typeface="Georgia"/>
              </a:rPr>
              <a:t>name</a:t>
            </a:r>
            <a:r>
              <a:rPr sz="950" spc="-5" dirty="0">
                <a:latin typeface="Georgia"/>
                <a:cs typeface="Georgia"/>
              </a:rPr>
              <a:t> </a:t>
            </a:r>
            <a:r>
              <a:rPr sz="950" dirty="0">
                <a:latin typeface="Georgia"/>
                <a:cs typeface="Georgia"/>
              </a:rPr>
              <a:t>you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20" dirty="0">
                <a:latin typeface="Georgia"/>
                <a:cs typeface="Georgia"/>
              </a:rPr>
              <a:t>could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10" dirty="0">
                <a:latin typeface="Georgia"/>
                <a:cs typeface="Georgia"/>
              </a:rPr>
              <a:t>write:</a:t>
            </a:r>
            <a:endParaRPr sz="950" dirty="0">
              <a:latin typeface="Georgia"/>
              <a:cs typeface="Georgia"/>
            </a:endParaRPr>
          </a:p>
          <a:p>
            <a:pPr marL="137159">
              <a:lnSpc>
                <a:spcPts val="980"/>
              </a:lnSpc>
            </a:pPr>
            <a:r>
              <a:rPr sz="950" dirty="0">
                <a:latin typeface="Courier New"/>
                <a:cs typeface="Courier New"/>
              </a:rPr>
              <a:t>print</a:t>
            </a:r>
            <a:r>
              <a:rPr sz="950" spc="80" dirty="0">
                <a:latin typeface="Courier New"/>
                <a:cs typeface="Courier New"/>
              </a:rPr>
              <a:t> </a:t>
            </a:r>
            <a:r>
              <a:rPr sz="950" spc="-10" dirty="0">
                <a:latin typeface="Courier New"/>
                <a:cs typeface="Courier New"/>
              </a:rPr>
              <a:t>aStudent.getName()</a:t>
            </a:r>
            <a:endParaRPr sz="9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7603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56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Data Processing with Class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45BAC8C-7023-9A17-0A35-94D6A7464AF2}"/>
              </a:ext>
            </a:extLst>
          </p:cNvPr>
          <p:cNvSpPr txBox="1"/>
          <p:nvPr/>
        </p:nvSpPr>
        <p:spPr>
          <a:xfrm>
            <a:off x="555942" y="1243524"/>
            <a:ext cx="5542915" cy="99568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14934" indent="-102870">
              <a:spcBef>
                <a:spcPts val="475"/>
              </a:spcBef>
              <a:buChar char="•"/>
              <a:tabLst>
                <a:tab pos="115570" algn="l"/>
              </a:tabLst>
            </a:pPr>
            <a:r>
              <a:rPr sz="1500" spc="-40" dirty="0">
                <a:latin typeface="Georgia"/>
                <a:cs typeface="Georgia"/>
              </a:rPr>
              <a:t>How</a:t>
            </a:r>
            <a:r>
              <a:rPr sz="1500" spc="-5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can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we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use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these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tools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find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student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with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best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GPA?</a:t>
            </a:r>
            <a:endParaRPr sz="1500" dirty="0">
              <a:latin typeface="Georgia"/>
              <a:cs typeface="Georgia"/>
            </a:endParaRPr>
          </a:p>
          <a:p>
            <a:pPr marL="115570" marR="5080" indent="-103504">
              <a:lnSpc>
                <a:spcPts val="1639"/>
              </a:lnSpc>
              <a:spcBef>
                <a:spcPts val="570"/>
              </a:spcBef>
              <a:buChar char="•"/>
              <a:tabLst>
                <a:tab pos="137159" algn="l"/>
              </a:tabLst>
            </a:pPr>
            <a:r>
              <a:rPr sz="1500" spc="-100" dirty="0">
                <a:latin typeface="Georgia"/>
                <a:cs typeface="Georgia"/>
              </a:rPr>
              <a:t>We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can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use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an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algorithm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similar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finding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max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i="1" dirty="0">
                <a:latin typeface="Times"/>
                <a:cs typeface="Times"/>
              </a:rPr>
              <a:t>n</a:t>
            </a:r>
            <a:r>
              <a:rPr sz="1500" i="1" spc="-5" dirty="0">
                <a:latin typeface="Times"/>
                <a:cs typeface="Times"/>
              </a:rPr>
              <a:t> </a:t>
            </a:r>
            <a:r>
              <a:rPr sz="1500" spc="-85" dirty="0">
                <a:latin typeface="Georgia"/>
                <a:cs typeface="Georgia"/>
              </a:rPr>
              <a:t>numbers!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We 	</a:t>
            </a:r>
            <a:r>
              <a:rPr sz="1500" spc="-45" dirty="0">
                <a:latin typeface="Georgia"/>
                <a:cs typeface="Georgia"/>
              </a:rPr>
              <a:t>could</a:t>
            </a:r>
            <a:r>
              <a:rPr sz="1500" spc="-50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look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through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list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one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by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one,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keeping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track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best 	</a:t>
            </a:r>
            <a:r>
              <a:rPr sz="1500" spc="-95" dirty="0">
                <a:latin typeface="Georgia"/>
                <a:cs typeface="Georgia"/>
              </a:rPr>
              <a:t>student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seen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so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far!</a:t>
            </a:r>
            <a:endParaRPr sz="15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171077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57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Data Processing with Class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57399473-8A1C-C4BF-3D0C-BB1B088AD1B4}"/>
              </a:ext>
            </a:extLst>
          </p:cNvPr>
          <p:cNvSpPr txBox="1"/>
          <p:nvPr/>
        </p:nvSpPr>
        <p:spPr>
          <a:xfrm>
            <a:off x="1346200" y="1104900"/>
            <a:ext cx="3750310" cy="196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21285">
              <a:lnSpc>
                <a:spcPct val="121200"/>
              </a:lnSpc>
              <a:spcBef>
                <a:spcPts val="95"/>
              </a:spcBef>
            </a:pPr>
            <a:r>
              <a:rPr sz="1500" dirty="0">
                <a:latin typeface="Courier New"/>
                <a:cs typeface="Courier New"/>
              </a:rPr>
              <a:t>Get</a:t>
            </a:r>
            <a:r>
              <a:rPr sz="1500" spc="3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the</a:t>
            </a:r>
            <a:r>
              <a:rPr sz="1500" spc="3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file</a:t>
            </a:r>
            <a:r>
              <a:rPr sz="1500" spc="3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name</a:t>
            </a:r>
            <a:r>
              <a:rPr sz="1500" spc="3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from</a:t>
            </a:r>
            <a:r>
              <a:rPr sz="1500" spc="3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the</a:t>
            </a:r>
            <a:r>
              <a:rPr sz="1500" spc="30" dirty="0">
                <a:latin typeface="Courier New"/>
                <a:cs typeface="Courier New"/>
              </a:rPr>
              <a:t> </a:t>
            </a:r>
            <a:r>
              <a:rPr sz="1500" spc="-20" dirty="0">
                <a:latin typeface="Courier New"/>
                <a:cs typeface="Courier New"/>
              </a:rPr>
              <a:t>user </a:t>
            </a:r>
            <a:r>
              <a:rPr sz="1500" dirty="0">
                <a:latin typeface="Courier New"/>
                <a:cs typeface="Courier New"/>
              </a:rPr>
              <a:t>Open</a:t>
            </a:r>
            <a:r>
              <a:rPr sz="1500" spc="3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the</a:t>
            </a:r>
            <a:r>
              <a:rPr sz="1500" spc="3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file</a:t>
            </a:r>
            <a:r>
              <a:rPr sz="1500" spc="3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for</a:t>
            </a:r>
            <a:r>
              <a:rPr sz="1500" spc="3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reading</a:t>
            </a:r>
            <a:endParaRPr sz="1500" dirty="0">
              <a:latin typeface="Courier New"/>
              <a:cs typeface="Courier New"/>
            </a:endParaRPr>
          </a:p>
          <a:p>
            <a:pPr marL="12700" marR="5080">
              <a:lnSpc>
                <a:spcPct val="121200"/>
              </a:lnSpc>
            </a:pPr>
            <a:r>
              <a:rPr sz="1500" dirty="0">
                <a:latin typeface="Courier New"/>
                <a:cs typeface="Courier New"/>
              </a:rPr>
              <a:t>Set</a:t>
            </a:r>
            <a:r>
              <a:rPr sz="1500" spc="3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best</a:t>
            </a:r>
            <a:r>
              <a:rPr sz="1500" spc="3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to</a:t>
            </a:r>
            <a:r>
              <a:rPr sz="1500" spc="3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be</a:t>
            </a:r>
            <a:r>
              <a:rPr sz="1500" spc="3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the</a:t>
            </a:r>
            <a:r>
              <a:rPr sz="1500" spc="3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first</a:t>
            </a:r>
            <a:r>
              <a:rPr sz="1500" spc="3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student </a:t>
            </a:r>
            <a:r>
              <a:rPr sz="1500" dirty="0">
                <a:latin typeface="Courier New"/>
                <a:cs typeface="Courier New"/>
              </a:rPr>
              <a:t>For</a:t>
            </a:r>
            <a:r>
              <a:rPr sz="1500" spc="3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each</a:t>
            </a:r>
            <a:r>
              <a:rPr sz="1500" spc="3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student</a:t>
            </a:r>
            <a:r>
              <a:rPr sz="1500" spc="3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s</a:t>
            </a:r>
            <a:r>
              <a:rPr sz="1500" spc="3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in</a:t>
            </a:r>
            <a:r>
              <a:rPr sz="1500" spc="3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the</a:t>
            </a:r>
            <a:r>
              <a:rPr sz="1500" spc="35" dirty="0">
                <a:latin typeface="Courier New"/>
                <a:cs typeface="Courier New"/>
              </a:rPr>
              <a:t> </a:t>
            </a:r>
            <a:r>
              <a:rPr sz="1500" spc="-20" dirty="0">
                <a:latin typeface="Courier New"/>
                <a:cs typeface="Courier New"/>
              </a:rPr>
              <a:t>file</a:t>
            </a:r>
            <a:endParaRPr sz="1500" dirty="0">
              <a:latin typeface="Courier New"/>
              <a:cs typeface="Courier New"/>
            </a:endParaRPr>
          </a:p>
          <a:p>
            <a:pPr marL="594356" marR="1052188" indent="-349248">
              <a:lnSpc>
                <a:spcPct val="121200"/>
              </a:lnSpc>
            </a:pPr>
            <a:r>
              <a:rPr sz="1500" dirty="0">
                <a:latin typeface="Courier New"/>
                <a:cs typeface="Courier New"/>
              </a:rPr>
              <a:t>if</a:t>
            </a:r>
            <a:r>
              <a:rPr sz="1500" spc="4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s.gpa()</a:t>
            </a:r>
            <a:r>
              <a:rPr sz="1500" spc="4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&gt;</a:t>
            </a:r>
            <a:r>
              <a:rPr sz="1500" spc="4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best.gpa </a:t>
            </a:r>
            <a:r>
              <a:rPr sz="1500" dirty="0">
                <a:latin typeface="Courier New"/>
                <a:cs typeface="Courier New"/>
              </a:rPr>
              <a:t>set</a:t>
            </a:r>
            <a:r>
              <a:rPr sz="1500" spc="3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best</a:t>
            </a:r>
            <a:r>
              <a:rPr sz="1500" spc="3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to</a:t>
            </a:r>
            <a:r>
              <a:rPr sz="1500" spc="35" dirty="0">
                <a:latin typeface="Courier New"/>
                <a:cs typeface="Courier New"/>
              </a:rPr>
              <a:t> </a:t>
            </a:r>
            <a:r>
              <a:rPr sz="1500" spc="-50" dirty="0">
                <a:latin typeface="Courier New"/>
                <a:cs typeface="Courier New"/>
              </a:rPr>
              <a:t>s</a:t>
            </a:r>
            <a:endParaRPr sz="1500" dirty="0">
              <a:latin typeface="Courier New"/>
              <a:cs typeface="Courier New"/>
            </a:endParaRPr>
          </a:p>
          <a:p>
            <a:pPr marL="12700">
              <a:spcBef>
                <a:spcPts val="380"/>
              </a:spcBef>
            </a:pPr>
            <a:r>
              <a:rPr sz="1500" dirty="0">
                <a:latin typeface="Courier New"/>
                <a:cs typeface="Courier New"/>
              </a:rPr>
              <a:t>Print</a:t>
            </a:r>
            <a:r>
              <a:rPr sz="1500" spc="4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out</a:t>
            </a:r>
            <a:r>
              <a:rPr sz="1500" spc="4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information</a:t>
            </a:r>
            <a:r>
              <a:rPr sz="1500" spc="4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about</a:t>
            </a:r>
            <a:r>
              <a:rPr sz="1500" spc="45" dirty="0">
                <a:latin typeface="Courier New"/>
                <a:cs typeface="Courier New"/>
              </a:rPr>
              <a:t> </a:t>
            </a:r>
            <a:r>
              <a:rPr sz="1500" spc="-20" dirty="0">
                <a:latin typeface="Courier New"/>
                <a:cs typeface="Courier New"/>
              </a:rPr>
              <a:t>best</a:t>
            </a:r>
            <a:endParaRPr sz="15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383792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58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Data Processing with Class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20F5112F-1CC4-F4FC-866C-60AA47951DA2}"/>
              </a:ext>
            </a:extLst>
          </p:cNvPr>
          <p:cNvSpPr/>
          <p:nvPr/>
        </p:nvSpPr>
        <p:spPr>
          <a:xfrm>
            <a:off x="1302890" y="1272050"/>
            <a:ext cx="100330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99769" y="0"/>
                </a:lnTo>
              </a:path>
            </a:pathLst>
          </a:custGeom>
          <a:ln w="34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3101E66-62B7-689F-F533-6B2D667A3A1B}"/>
              </a:ext>
            </a:extLst>
          </p:cNvPr>
          <p:cNvSpPr/>
          <p:nvPr/>
        </p:nvSpPr>
        <p:spPr>
          <a:xfrm>
            <a:off x="1602196" y="1272050"/>
            <a:ext cx="100330" cy="0"/>
          </a:xfrm>
          <a:custGeom>
            <a:avLst/>
            <a:gdLst/>
            <a:ahLst/>
            <a:cxnLst/>
            <a:rect l="l" t="t" r="r" b="b"/>
            <a:pathLst>
              <a:path w="100330">
                <a:moveTo>
                  <a:pt x="0" y="0"/>
                </a:moveTo>
                <a:lnTo>
                  <a:pt x="99753" y="0"/>
                </a:lnTo>
              </a:path>
            </a:pathLst>
          </a:custGeom>
          <a:ln w="34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C0CE8747-C0EB-E59F-3223-68A4FBC394A4}"/>
              </a:ext>
            </a:extLst>
          </p:cNvPr>
          <p:cNvSpPr txBox="1"/>
          <p:nvPr/>
        </p:nvSpPr>
        <p:spPr>
          <a:xfrm>
            <a:off x="940999" y="818485"/>
            <a:ext cx="2569845" cy="898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6900"/>
              </a:lnSpc>
              <a:spcBef>
                <a:spcPts val="95"/>
              </a:spcBef>
            </a:pPr>
            <a:r>
              <a:rPr sz="650" dirty="0">
                <a:latin typeface="Courier New"/>
                <a:cs typeface="Courier New"/>
              </a:rPr>
              <a:t>#</a:t>
            </a:r>
            <a:r>
              <a:rPr sz="650" spc="-25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gpa.py</a:t>
            </a:r>
            <a:r>
              <a:rPr sz="650" spc="-15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-</a:t>
            </a:r>
            <a:r>
              <a:rPr sz="650" spc="-15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Program</a:t>
            </a:r>
            <a:r>
              <a:rPr sz="650" spc="-15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to</a:t>
            </a:r>
            <a:r>
              <a:rPr sz="650" spc="-10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find</a:t>
            </a:r>
            <a:r>
              <a:rPr sz="650" spc="-15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student</a:t>
            </a:r>
            <a:r>
              <a:rPr sz="650" spc="-15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with</a:t>
            </a:r>
            <a:r>
              <a:rPr sz="650" spc="-15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highest</a:t>
            </a:r>
            <a:r>
              <a:rPr sz="650" spc="-10" dirty="0">
                <a:latin typeface="Courier New"/>
                <a:cs typeface="Courier New"/>
              </a:rPr>
              <a:t> </a:t>
            </a:r>
            <a:r>
              <a:rPr sz="650" spc="-25" dirty="0">
                <a:latin typeface="Courier New"/>
                <a:cs typeface="Courier New"/>
              </a:rPr>
              <a:t>GPA </a:t>
            </a:r>
            <a:r>
              <a:rPr sz="650" dirty="0">
                <a:latin typeface="Courier New"/>
                <a:cs typeface="Courier New"/>
              </a:rPr>
              <a:t>class</a:t>
            </a:r>
            <a:r>
              <a:rPr sz="650" spc="-20" dirty="0">
                <a:latin typeface="Courier New"/>
                <a:cs typeface="Courier New"/>
              </a:rPr>
              <a:t> </a:t>
            </a:r>
            <a:r>
              <a:rPr sz="650" spc="-10" dirty="0">
                <a:latin typeface="Courier New"/>
                <a:cs typeface="Courier New"/>
              </a:rPr>
              <a:t>Student:</a:t>
            </a:r>
            <a:endParaRPr sz="650">
              <a:latin typeface="Courier New"/>
              <a:cs typeface="Courier New"/>
            </a:endParaRPr>
          </a:p>
          <a:p>
            <a:pPr marL="361313" marR="353692" indent="-200024">
              <a:lnSpc>
                <a:spcPct val="146900"/>
              </a:lnSpc>
              <a:tabLst>
                <a:tab pos="461006" algn="l"/>
              </a:tabLst>
            </a:pPr>
            <a:r>
              <a:rPr sz="650" spc="-25" dirty="0">
                <a:latin typeface="Courier New"/>
                <a:cs typeface="Courier New"/>
              </a:rPr>
              <a:t>def</a:t>
            </a:r>
            <a:r>
              <a:rPr sz="650" dirty="0">
                <a:latin typeface="Courier New"/>
                <a:cs typeface="Courier New"/>
              </a:rPr>
              <a:t>		init</a:t>
            </a:r>
            <a:r>
              <a:rPr sz="650" spc="365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(self,</a:t>
            </a:r>
            <a:r>
              <a:rPr sz="650" spc="-15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name,</a:t>
            </a:r>
            <a:r>
              <a:rPr sz="650" spc="-15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hours,</a:t>
            </a:r>
            <a:r>
              <a:rPr sz="650" spc="-10" dirty="0">
                <a:latin typeface="Courier New"/>
                <a:cs typeface="Courier New"/>
              </a:rPr>
              <a:t> qpoints): </a:t>
            </a:r>
            <a:r>
              <a:rPr sz="650" dirty="0">
                <a:latin typeface="Courier New"/>
                <a:cs typeface="Courier New"/>
              </a:rPr>
              <a:t>self.name</a:t>
            </a:r>
            <a:r>
              <a:rPr sz="650" spc="-20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=</a:t>
            </a:r>
            <a:r>
              <a:rPr sz="650" spc="-20" dirty="0">
                <a:latin typeface="Courier New"/>
                <a:cs typeface="Courier New"/>
              </a:rPr>
              <a:t> name</a:t>
            </a:r>
            <a:endParaRPr sz="650">
              <a:latin typeface="Courier New"/>
              <a:cs typeface="Courier New"/>
            </a:endParaRPr>
          </a:p>
          <a:p>
            <a:pPr marL="361313" marR="752470">
              <a:lnSpc>
                <a:spcPct val="146900"/>
              </a:lnSpc>
            </a:pPr>
            <a:r>
              <a:rPr sz="650" dirty="0">
                <a:latin typeface="Courier New"/>
                <a:cs typeface="Courier New"/>
              </a:rPr>
              <a:t>self.hours = </a:t>
            </a:r>
            <a:r>
              <a:rPr sz="650" spc="-10" dirty="0">
                <a:latin typeface="Courier New"/>
                <a:cs typeface="Courier New"/>
              </a:rPr>
              <a:t>float(hours) </a:t>
            </a:r>
            <a:r>
              <a:rPr sz="650" dirty="0">
                <a:latin typeface="Courier New"/>
                <a:cs typeface="Courier New"/>
              </a:rPr>
              <a:t>self.qpoints = </a:t>
            </a:r>
            <a:r>
              <a:rPr sz="650" spc="-10" dirty="0">
                <a:latin typeface="Courier New"/>
                <a:cs typeface="Courier New"/>
              </a:rPr>
              <a:t>float(qpoints)</a:t>
            </a:r>
            <a:endParaRPr sz="650">
              <a:latin typeface="Courier New"/>
              <a:cs typeface="Courier New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34BA69F6-58E8-50F1-0399-82760FE7014C}"/>
              </a:ext>
            </a:extLst>
          </p:cNvPr>
          <p:cNvSpPr txBox="1"/>
          <p:nvPr/>
        </p:nvSpPr>
        <p:spPr>
          <a:xfrm>
            <a:off x="1090652" y="1836795"/>
            <a:ext cx="1023619" cy="293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2089" marR="5080" indent="-200024">
              <a:lnSpc>
                <a:spcPct val="146900"/>
              </a:lnSpc>
              <a:spcBef>
                <a:spcPts val="95"/>
              </a:spcBef>
            </a:pPr>
            <a:r>
              <a:rPr sz="650" dirty="0">
                <a:latin typeface="Courier New"/>
                <a:cs typeface="Courier New"/>
              </a:rPr>
              <a:t>def </a:t>
            </a:r>
            <a:r>
              <a:rPr sz="650" spc="-10" dirty="0">
                <a:latin typeface="Courier New"/>
                <a:cs typeface="Courier New"/>
              </a:rPr>
              <a:t>getName(self): </a:t>
            </a:r>
            <a:r>
              <a:rPr sz="650" dirty="0">
                <a:latin typeface="Courier New"/>
                <a:cs typeface="Courier New"/>
              </a:rPr>
              <a:t>return</a:t>
            </a:r>
            <a:r>
              <a:rPr sz="650" spc="-25" dirty="0">
                <a:latin typeface="Courier New"/>
                <a:cs typeface="Courier New"/>
              </a:rPr>
              <a:t> </a:t>
            </a:r>
            <a:r>
              <a:rPr sz="650" spc="-10" dirty="0">
                <a:latin typeface="Courier New"/>
                <a:cs typeface="Courier New"/>
              </a:rPr>
              <a:t>self.name</a:t>
            </a:r>
            <a:endParaRPr sz="650">
              <a:latin typeface="Courier New"/>
              <a:cs typeface="Courier New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D2B5A0F7-0007-B20B-2D87-3F62C131622E}"/>
              </a:ext>
            </a:extLst>
          </p:cNvPr>
          <p:cNvSpPr txBox="1"/>
          <p:nvPr/>
        </p:nvSpPr>
        <p:spPr>
          <a:xfrm>
            <a:off x="1090651" y="2273212"/>
            <a:ext cx="1073150" cy="293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2089" marR="5080" indent="-200024">
              <a:lnSpc>
                <a:spcPct val="146900"/>
              </a:lnSpc>
              <a:spcBef>
                <a:spcPts val="95"/>
              </a:spcBef>
            </a:pPr>
            <a:r>
              <a:rPr sz="650" dirty="0">
                <a:latin typeface="Courier New"/>
                <a:cs typeface="Courier New"/>
              </a:rPr>
              <a:t>def </a:t>
            </a:r>
            <a:r>
              <a:rPr sz="650" spc="-10" dirty="0">
                <a:latin typeface="Courier New"/>
                <a:cs typeface="Courier New"/>
              </a:rPr>
              <a:t>getHours(self): </a:t>
            </a:r>
            <a:r>
              <a:rPr sz="650" dirty="0">
                <a:latin typeface="Courier New"/>
                <a:cs typeface="Courier New"/>
              </a:rPr>
              <a:t>return</a:t>
            </a:r>
            <a:r>
              <a:rPr sz="650" spc="-25" dirty="0">
                <a:latin typeface="Courier New"/>
                <a:cs typeface="Courier New"/>
              </a:rPr>
              <a:t> </a:t>
            </a:r>
            <a:r>
              <a:rPr sz="650" spc="-10" dirty="0">
                <a:latin typeface="Courier New"/>
                <a:cs typeface="Courier New"/>
              </a:rPr>
              <a:t>self.hours</a:t>
            </a:r>
            <a:endParaRPr sz="650">
              <a:latin typeface="Courier New"/>
              <a:cs typeface="Courier New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5C002D75-E5C5-BC4B-B858-ACD795C96428}"/>
              </a:ext>
            </a:extLst>
          </p:cNvPr>
          <p:cNvSpPr txBox="1"/>
          <p:nvPr/>
        </p:nvSpPr>
        <p:spPr>
          <a:xfrm>
            <a:off x="1090652" y="2709630"/>
            <a:ext cx="1172845" cy="293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2089" marR="5080" indent="-200024">
              <a:lnSpc>
                <a:spcPct val="146900"/>
              </a:lnSpc>
              <a:spcBef>
                <a:spcPts val="95"/>
              </a:spcBef>
            </a:pPr>
            <a:r>
              <a:rPr sz="650" dirty="0">
                <a:latin typeface="Courier New"/>
                <a:cs typeface="Courier New"/>
              </a:rPr>
              <a:t>def </a:t>
            </a:r>
            <a:r>
              <a:rPr sz="650" spc="-10" dirty="0">
                <a:latin typeface="Courier New"/>
                <a:cs typeface="Courier New"/>
              </a:rPr>
              <a:t>getQPoints(self): </a:t>
            </a:r>
            <a:r>
              <a:rPr sz="650" dirty="0">
                <a:latin typeface="Courier New"/>
                <a:cs typeface="Courier New"/>
              </a:rPr>
              <a:t>return</a:t>
            </a:r>
            <a:r>
              <a:rPr sz="650" spc="-25" dirty="0">
                <a:latin typeface="Courier New"/>
                <a:cs typeface="Courier New"/>
              </a:rPr>
              <a:t> </a:t>
            </a:r>
            <a:r>
              <a:rPr sz="650" spc="-10" dirty="0">
                <a:latin typeface="Courier New"/>
                <a:cs typeface="Courier New"/>
              </a:rPr>
              <a:t>self.qpoints</a:t>
            </a:r>
            <a:endParaRPr sz="650">
              <a:latin typeface="Courier New"/>
              <a:cs typeface="Courier New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CC291A3A-D901-7F89-B9AA-D0FC9CD90AEA}"/>
              </a:ext>
            </a:extLst>
          </p:cNvPr>
          <p:cNvSpPr txBox="1"/>
          <p:nvPr/>
        </p:nvSpPr>
        <p:spPr>
          <a:xfrm>
            <a:off x="1090652" y="3146048"/>
            <a:ext cx="1721485" cy="316865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12700">
              <a:spcBef>
                <a:spcPts val="464"/>
              </a:spcBef>
            </a:pPr>
            <a:r>
              <a:rPr sz="650" dirty="0">
                <a:latin typeface="Courier New"/>
                <a:cs typeface="Courier New"/>
              </a:rPr>
              <a:t>def </a:t>
            </a:r>
            <a:r>
              <a:rPr sz="650" spc="-10" dirty="0">
                <a:latin typeface="Courier New"/>
                <a:cs typeface="Courier New"/>
              </a:rPr>
              <a:t>gpa(self):</a:t>
            </a:r>
            <a:endParaRPr sz="650">
              <a:latin typeface="Courier New"/>
              <a:cs typeface="Courier New"/>
            </a:endParaRPr>
          </a:p>
          <a:p>
            <a:pPr marL="212089">
              <a:spcBef>
                <a:spcPts val="365"/>
              </a:spcBef>
            </a:pPr>
            <a:r>
              <a:rPr sz="650" dirty="0">
                <a:latin typeface="Courier New"/>
                <a:cs typeface="Courier New"/>
              </a:rPr>
              <a:t>return</a:t>
            </a:r>
            <a:r>
              <a:rPr sz="650" spc="-25" dirty="0">
                <a:latin typeface="Courier New"/>
                <a:cs typeface="Courier New"/>
              </a:rPr>
              <a:t> </a:t>
            </a:r>
            <a:r>
              <a:rPr sz="650" spc="-10" dirty="0">
                <a:latin typeface="Courier New"/>
                <a:cs typeface="Courier New"/>
              </a:rPr>
              <a:t>self.qpoints/self.hours</a:t>
            </a:r>
            <a:endParaRPr sz="650">
              <a:latin typeface="Courier New"/>
              <a:cs typeface="Courier New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924A5E63-CB87-701F-B4D0-D0F3BAF07888}"/>
              </a:ext>
            </a:extLst>
          </p:cNvPr>
          <p:cNvSpPr txBox="1"/>
          <p:nvPr/>
        </p:nvSpPr>
        <p:spPr>
          <a:xfrm>
            <a:off x="3751978" y="734235"/>
            <a:ext cx="2270760" cy="440825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12700">
              <a:spcBef>
                <a:spcPts val="464"/>
              </a:spcBef>
            </a:pPr>
            <a:r>
              <a:rPr sz="650" dirty="0">
                <a:latin typeface="Courier New"/>
                <a:cs typeface="Courier New"/>
              </a:rPr>
              <a:t>def </a:t>
            </a:r>
            <a:r>
              <a:rPr sz="650" spc="-10" dirty="0">
                <a:latin typeface="Courier New"/>
                <a:cs typeface="Courier New"/>
              </a:rPr>
              <a:t>makeStudent(infoStr):</a:t>
            </a:r>
            <a:endParaRPr sz="650">
              <a:latin typeface="Courier New"/>
              <a:cs typeface="Courier New"/>
            </a:endParaRPr>
          </a:p>
          <a:p>
            <a:pPr marL="161924" marR="5080">
              <a:lnSpc>
                <a:spcPct val="146900"/>
              </a:lnSpc>
            </a:pPr>
            <a:r>
              <a:rPr sz="650" dirty="0">
                <a:latin typeface="Courier New"/>
                <a:cs typeface="Courier New"/>
              </a:rPr>
              <a:t>name,</a:t>
            </a:r>
            <a:r>
              <a:rPr sz="650" spc="-25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hours,</a:t>
            </a:r>
            <a:r>
              <a:rPr sz="650" spc="-10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qpoints</a:t>
            </a:r>
            <a:r>
              <a:rPr sz="650" spc="-10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=</a:t>
            </a:r>
            <a:r>
              <a:rPr sz="650" spc="-10" dirty="0">
                <a:latin typeface="Courier New"/>
                <a:cs typeface="Courier New"/>
              </a:rPr>
              <a:t> infoStr.split("\t") </a:t>
            </a:r>
            <a:r>
              <a:rPr sz="650" dirty="0">
                <a:latin typeface="Courier New"/>
                <a:cs typeface="Courier New"/>
              </a:rPr>
              <a:t>return</a:t>
            </a:r>
            <a:r>
              <a:rPr sz="650" spc="-40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Student(name,</a:t>
            </a:r>
            <a:r>
              <a:rPr sz="650" spc="-35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hours,</a:t>
            </a:r>
            <a:r>
              <a:rPr sz="650" spc="-35" dirty="0">
                <a:latin typeface="Courier New"/>
                <a:cs typeface="Courier New"/>
              </a:rPr>
              <a:t> </a:t>
            </a:r>
            <a:r>
              <a:rPr sz="650" spc="-10" dirty="0">
                <a:latin typeface="Courier New"/>
                <a:cs typeface="Courier New"/>
              </a:rPr>
              <a:t>qpoints)</a:t>
            </a:r>
            <a:endParaRPr sz="650">
              <a:latin typeface="Courier New"/>
              <a:cs typeface="Courier New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6B8878D1-D7FF-D25E-6422-5FBFB937F574}"/>
              </a:ext>
            </a:extLst>
          </p:cNvPr>
          <p:cNvSpPr txBox="1"/>
          <p:nvPr/>
        </p:nvSpPr>
        <p:spPr>
          <a:xfrm>
            <a:off x="3751978" y="1316127"/>
            <a:ext cx="2519680" cy="1771650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12700">
              <a:spcBef>
                <a:spcPts val="464"/>
              </a:spcBef>
            </a:pPr>
            <a:r>
              <a:rPr sz="650" dirty="0">
                <a:latin typeface="Courier New"/>
                <a:cs typeface="Courier New"/>
              </a:rPr>
              <a:t>def </a:t>
            </a:r>
            <a:r>
              <a:rPr sz="650" spc="-10" dirty="0">
                <a:latin typeface="Courier New"/>
                <a:cs typeface="Courier New"/>
              </a:rPr>
              <a:t>main():</a:t>
            </a:r>
            <a:endParaRPr sz="650">
              <a:latin typeface="Courier New"/>
              <a:cs typeface="Courier New"/>
            </a:endParaRPr>
          </a:p>
          <a:p>
            <a:pPr marL="161924" marR="5080">
              <a:lnSpc>
                <a:spcPct val="146900"/>
              </a:lnSpc>
            </a:pPr>
            <a:r>
              <a:rPr sz="650" dirty="0">
                <a:latin typeface="Courier New"/>
                <a:cs typeface="Courier New"/>
              </a:rPr>
              <a:t>filename</a:t>
            </a:r>
            <a:r>
              <a:rPr sz="650" spc="-25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=</a:t>
            </a:r>
            <a:r>
              <a:rPr sz="650" spc="-20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input("Enter</a:t>
            </a:r>
            <a:r>
              <a:rPr sz="650" spc="-25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name</a:t>
            </a:r>
            <a:r>
              <a:rPr sz="650" spc="-20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the</a:t>
            </a:r>
            <a:r>
              <a:rPr sz="650" spc="-25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grade</a:t>
            </a:r>
            <a:r>
              <a:rPr sz="650" spc="-20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file:</a:t>
            </a:r>
            <a:r>
              <a:rPr sz="650" spc="-20" dirty="0">
                <a:latin typeface="Courier New"/>
                <a:cs typeface="Courier New"/>
              </a:rPr>
              <a:t> </a:t>
            </a:r>
            <a:r>
              <a:rPr sz="650" spc="-25" dirty="0">
                <a:latin typeface="Courier New"/>
                <a:cs typeface="Courier New"/>
              </a:rPr>
              <a:t>") </a:t>
            </a:r>
            <a:r>
              <a:rPr sz="650" dirty="0">
                <a:latin typeface="Courier New"/>
                <a:cs typeface="Courier New"/>
              </a:rPr>
              <a:t>infile</a:t>
            </a:r>
            <a:r>
              <a:rPr sz="650" spc="-25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=</a:t>
            </a:r>
            <a:r>
              <a:rPr sz="650" spc="-20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open(filename,</a:t>
            </a:r>
            <a:r>
              <a:rPr sz="650" spc="-20" dirty="0">
                <a:latin typeface="Courier New"/>
                <a:cs typeface="Courier New"/>
              </a:rPr>
              <a:t> 'r')</a:t>
            </a:r>
            <a:endParaRPr sz="650">
              <a:latin typeface="Courier New"/>
              <a:cs typeface="Courier New"/>
            </a:endParaRPr>
          </a:p>
          <a:p>
            <a:pPr marL="161924" marR="503552">
              <a:lnSpc>
                <a:spcPct val="146900"/>
              </a:lnSpc>
            </a:pPr>
            <a:r>
              <a:rPr sz="650" dirty="0">
                <a:latin typeface="Courier New"/>
                <a:cs typeface="Courier New"/>
              </a:rPr>
              <a:t>best</a:t>
            </a:r>
            <a:r>
              <a:rPr sz="650" spc="-10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=</a:t>
            </a:r>
            <a:r>
              <a:rPr sz="650" spc="-5" dirty="0">
                <a:latin typeface="Courier New"/>
                <a:cs typeface="Courier New"/>
              </a:rPr>
              <a:t> </a:t>
            </a:r>
            <a:r>
              <a:rPr sz="650" spc="-10" dirty="0">
                <a:latin typeface="Courier New"/>
                <a:cs typeface="Courier New"/>
              </a:rPr>
              <a:t>makeStudent(infile.readline()) </a:t>
            </a:r>
            <a:r>
              <a:rPr sz="650" dirty="0">
                <a:latin typeface="Courier New"/>
                <a:cs typeface="Courier New"/>
              </a:rPr>
              <a:t>for</a:t>
            </a:r>
            <a:r>
              <a:rPr sz="650" spc="-10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line</a:t>
            </a:r>
            <a:r>
              <a:rPr sz="650" spc="-10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in</a:t>
            </a:r>
            <a:r>
              <a:rPr sz="650" spc="-10" dirty="0">
                <a:latin typeface="Courier New"/>
                <a:cs typeface="Courier New"/>
              </a:rPr>
              <a:t> infile:</a:t>
            </a:r>
            <a:endParaRPr sz="650">
              <a:latin typeface="Courier New"/>
              <a:cs typeface="Courier New"/>
            </a:endParaRPr>
          </a:p>
          <a:p>
            <a:pPr marL="361313">
              <a:spcBef>
                <a:spcPts val="365"/>
              </a:spcBef>
            </a:pPr>
            <a:r>
              <a:rPr sz="650" dirty="0">
                <a:latin typeface="Courier New"/>
                <a:cs typeface="Courier New"/>
              </a:rPr>
              <a:t>s = </a:t>
            </a:r>
            <a:r>
              <a:rPr sz="650" spc="-10" dirty="0">
                <a:latin typeface="Courier New"/>
                <a:cs typeface="Courier New"/>
              </a:rPr>
              <a:t>makeStudent(line)</a:t>
            </a:r>
            <a:endParaRPr sz="650">
              <a:latin typeface="Courier New"/>
              <a:cs typeface="Courier New"/>
            </a:endParaRPr>
          </a:p>
          <a:p>
            <a:pPr marL="561337" marR="952494" indent="-200024">
              <a:lnSpc>
                <a:spcPct val="146900"/>
              </a:lnSpc>
            </a:pPr>
            <a:r>
              <a:rPr sz="650" dirty="0">
                <a:latin typeface="Courier New"/>
                <a:cs typeface="Courier New"/>
              </a:rPr>
              <a:t>if</a:t>
            </a:r>
            <a:r>
              <a:rPr sz="650" spc="-15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s.gpa()</a:t>
            </a:r>
            <a:r>
              <a:rPr sz="650" spc="-5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&gt; </a:t>
            </a:r>
            <a:r>
              <a:rPr sz="650" spc="-10" dirty="0">
                <a:latin typeface="Courier New"/>
                <a:cs typeface="Courier New"/>
              </a:rPr>
              <a:t>best.gpa(): </a:t>
            </a:r>
            <a:r>
              <a:rPr sz="650" dirty="0">
                <a:latin typeface="Courier New"/>
                <a:cs typeface="Courier New"/>
              </a:rPr>
              <a:t>best</a:t>
            </a:r>
            <a:r>
              <a:rPr sz="650" spc="-10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=</a:t>
            </a:r>
            <a:r>
              <a:rPr sz="650" spc="-5" dirty="0">
                <a:latin typeface="Courier New"/>
                <a:cs typeface="Courier New"/>
              </a:rPr>
              <a:t> </a:t>
            </a:r>
            <a:r>
              <a:rPr sz="650" spc="-50" dirty="0">
                <a:latin typeface="Courier New"/>
                <a:cs typeface="Courier New"/>
              </a:rPr>
              <a:t>s</a:t>
            </a:r>
            <a:endParaRPr sz="650">
              <a:latin typeface="Courier New"/>
              <a:cs typeface="Courier New"/>
            </a:endParaRPr>
          </a:p>
          <a:p>
            <a:pPr marL="161924">
              <a:spcBef>
                <a:spcPts val="365"/>
              </a:spcBef>
            </a:pPr>
            <a:r>
              <a:rPr sz="650" spc="-10" dirty="0">
                <a:latin typeface="Courier New"/>
                <a:cs typeface="Courier New"/>
              </a:rPr>
              <a:t>infile.close()</a:t>
            </a:r>
            <a:endParaRPr sz="650">
              <a:latin typeface="Courier New"/>
              <a:cs typeface="Courier New"/>
            </a:endParaRPr>
          </a:p>
          <a:p>
            <a:pPr marL="161924" marR="104138">
              <a:lnSpc>
                <a:spcPct val="146900"/>
              </a:lnSpc>
            </a:pPr>
            <a:r>
              <a:rPr sz="650" dirty="0">
                <a:latin typeface="Courier New"/>
                <a:cs typeface="Courier New"/>
              </a:rPr>
              <a:t>print("The</a:t>
            </a:r>
            <a:r>
              <a:rPr sz="650" spc="-30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best</a:t>
            </a:r>
            <a:r>
              <a:rPr sz="650" spc="-25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student</a:t>
            </a:r>
            <a:r>
              <a:rPr sz="650" spc="-30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is:",</a:t>
            </a:r>
            <a:r>
              <a:rPr sz="650" spc="-25" dirty="0">
                <a:latin typeface="Courier New"/>
                <a:cs typeface="Courier New"/>
              </a:rPr>
              <a:t> </a:t>
            </a:r>
            <a:r>
              <a:rPr sz="650" spc="-10" dirty="0">
                <a:latin typeface="Courier New"/>
                <a:cs typeface="Courier New"/>
              </a:rPr>
              <a:t>best.getName()) </a:t>
            </a:r>
            <a:r>
              <a:rPr sz="650" dirty="0">
                <a:latin typeface="Courier New"/>
                <a:cs typeface="Courier New"/>
              </a:rPr>
              <a:t>print</a:t>
            </a:r>
            <a:r>
              <a:rPr sz="650" spc="-35" dirty="0">
                <a:latin typeface="Courier New"/>
                <a:cs typeface="Courier New"/>
              </a:rPr>
              <a:t> </a:t>
            </a:r>
            <a:r>
              <a:rPr sz="650" dirty="0">
                <a:latin typeface="Courier New"/>
                <a:cs typeface="Courier New"/>
              </a:rPr>
              <a:t>("hours:",</a:t>
            </a:r>
            <a:r>
              <a:rPr sz="650" spc="-30" dirty="0">
                <a:latin typeface="Courier New"/>
                <a:cs typeface="Courier New"/>
              </a:rPr>
              <a:t> </a:t>
            </a:r>
            <a:r>
              <a:rPr sz="650" spc="-10" dirty="0">
                <a:latin typeface="Courier New"/>
                <a:cs typeface="Courier New"/>
              </a:rPr>
              <a:t>best.getHours()) </a:t>
            </a:r>
            <a:r>
              <a:rPr sz="650" dirty="0">
                <a:latin typeface="Courier New"/>
                <a:cs typeface="Courier New"/>
              </a:rPr>
              <a:t>print("GPA:",</a:t>
            </a:r>
            <a:r>
              <a:rPr sz="650" spc="-60" dirty="0">
                <a:latin typeface="Courier New"/>
                <a:cs typeface="Courier New"/>
              </a:rPr>
              <a:t> </a:t>
            </a:r>
            <a:r>
              <a:rPr sz="650" spc="-10" dirty="0">
                <a:latin typeface="Courier New"/>
                <a:cs typeface="Courier New"/>
              </a:rPr>
              <a:t>best.gpa())</a:t>
            </a:r>
            <a:endParaRPr sz="650">
              <a:latin typeface="Courier New"/>
              <a:cs typeface="Courier New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5C226AB4-1EF5-06E7-CA58-75C0854E551B}"/>
              </a:ext>
            </a:extLst>
          </p:cNvPr>
          <p:cNvSpPr txBox="1"/>
          <p:nvPr/>
        </p:nvSpPr>
        <p:spPr>
          <a:xfrm>
            <a:off x="3751978" y="3252991"/>
            <a:ext cx="325120" cy="11317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650" spc="-10" dirty="0">
                <a:latin typeface="Courier New"/>
                <a:cs typeface="Courier New"/>
              </a:rPr>
              <a:t>main()</a:t>
            </a:r>
            <a:endParaRPr sz="650">
              <a:latin typeface="Courier New"/>
              <a:cs typeface="Courier New"/>
            </a:endParaRPr>
          </a:p>
        </p:txBody>
      </p:sp>
      <p:grpSp>
        <p:nvGrpSpPr>
          <p:cNvPr id="16" name="object 14">
            <a:extLst>
              <a:ext uri="{FF2B5EF4-FFF2-40B4-BE49-F238E27FC236}">
                <a16:creationId xmlns:a16="http://schemas.microsoft.com/office/drawing/2014/main" id="{9080659B-E472-3E8D-C369-508B6E170C1D}"/>
              </a:ext>
            </a:extLst>
          </p:cNvPr>
          <p:cNvGrpSpPr/>
          <p:nvPr/>
        </p:nvGrpSpPr>
        <p:grpSpPr>
          <a:xfrm>
            <a:off x="3563789" y="661062"/>
            <a:ext cx="2902585" cy="2958465"/>
            <a:chOff x="3172691" y="685574"/>
            <a:chExt cx="2902585" cy="2958465"/>
          </a:xfrm>
        </p:grpSpPr>
        <p:pic>
          <p:nvPicPr>
            <p:cNvPr id="17" name="object 15">
              <a:extLst>
                <a:ext uri="{FF2B5EF4-FFF2-40B4-BE49-F238E27FC236}">
                  <a16:creationId xmlns:a16="http://schemas.microsoft.com/office/drawing/2014/main" id="{99081F7A-6555-DBFB-8CA7-74DCD31AC8D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9617" y="685574"/>
              <a:ext cx="2888672" cy="671945"/>
            </a:xfrm>
            <a:prstGeom prst="rect">
              <a:avLst/>
            </a:prstGeom>
          </p:spPr>
        </p:pic>
        <p:pic>
          <p:nvPicPr>
            <p:cNvPr id="18" name="object 16">
              <a:extLst>
                <a:ext uri="{FF2B5EF4-FFF2-40B4-BE49-F238E27FC236}">
                  <a16:creationId xmlns:a16="http://schemas.microsoft.com/office/drawing/2014/main" id="{D8A702B2-8C19-51EA-A9AA-A20AF7DF35D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2691" y="1170483"/>
              <a:ext cx="2902527" cy="2473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6841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59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Understanding </a:t>
            </a:r>
            <a:r>
              <a:rPr lang="en-US" sz="2940" b="1" dirty="0" err="1">
                <a:solidFill>
                  <a:srgbClr val="414BA4"/>
                </a:solidFill>
                <a:latin typeface="Athiti"/>
                <a:cs typeface="Athiti"/>
              </a:rPr>
              <a:t>makeStudent</a:t>
            </a:r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()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F8E146A1-7199-BF13-A776-2D25A1764807}"/>
              </a:ext>
            </a:extLst>
          </p:cNvPr>
          <p:cNvSpPr txBox="1"/>
          <p:nvPr/>
        </p:nvSpPr>
        <p:spPr>
          <a:xfrm>
            <a:off x="1422400" y="1790700"/>
            <a:ext cx="4076065" cy="118681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37159" marR="149859" indent="-125094">
              <a:lnSpc>
                <a:spcPct val="93900"/>
              </a:lnSpc>
              <a:spcBef>
                <a:spcPts val="235"/>
              </a:spcBef>
              <a:buFont typeface="Courier New"/>
              <a:buChar char="•"/>
              <a:tabLst>
                <a:tab pos="163829" algn="l"/>
              </a:tabLst>
            </a:pPr>
            <a:r>
              <a:rPr sz="1500" spc="-3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makeStudent()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method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takes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line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from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the </a:t>
            </a:r>
            <a:r>
              <a:rPr sz="1500" dirty="0">
                <a:latin typeface="Georgia"/>
                <a:cs typeface="Georgia"/>
              </a:rPr>
              <a:t>file</a:t>
            </a:r>
            <a:r>
              <a:rPr sz="1500" spc="-80" dirty="0">
                <a:latin typeface="Georgia"/>
                <a:cs typeface="Georgia"/>
              </a:rPr>
              <a:t> </a:t>
            </a:r>
            <a:r>
              <a:rPr sz="1500" spc="-110" dirty="0">
                <a:latin typeface="Georgia"/>
                <a:cs typeface="Georgia"/>
              </a:rPr>
              <a:t>and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splits</a:t>
            </a:r>
            <a:r>
              <a:rPr sz="1500" spc="-10" dirty="0">
                <a:latin typeface="Georgia"/>
                <a:cs typeface="Georgia"/>
              </a:rPr>
              <a:t> it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into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three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variables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210" dirty="0">
                <a:latin typeface="Georgia"/>
                <a:cs typeface="Georgia"/>
              </a:rPr>
              <a:t>–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spc="-20" dirty="0">
                <a:latin typeface="Courier New"/>
                <a:cs typeface="Courier New"/>
              </a:rPr>
              <a:t>name </a:t>
            </a:r>
            <a:r>
              <a:rPr sz="1500" dirty="0">
                <a:latin typeface="Courier New"/>
                <a:cs typeface="Courier New"/>
              </a:rPr>
              <a:t>hours,</a:t>
            </a:r>
            <a:r>
              <a:rPr sz="1500" spc="4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gpoints</a:t>
            </a:r>
            <a:endParaRPr sz="1500">
              <a:latin typeface="Courier New"/>
              <a:cs typeface="Courier New"/>
            </a:endParaRPr>
          </a:p>
          <a:p>
            <a:pPr marL="368297" lvl="1" indent="-107313">
              <a:spcBef>
                <a:spcPts val="200"/>
              </a:spcBef>
              <a:buChar char="•"/>
              <a:tabLst>
                <a:tab pos="368933" algn="l"/>
              </a:tabLst>
            </a:pPr>
            <a:r>
              <a:rPr sz="1300" spc="-45" dirty="0">
                <a:latin typeface="Georgia"/>
                <a:cs typeface="Georgia"/>
              </a:rPr>
              <a:t>The</a:t>
            </a:r>
            <a:r>
              <a:rPr sz="1300" spc="-35" dirty="0">
                <a:latin typeface="Georgia"/>
                <a:cs typeface="Georgia"/>
              </a:rPr>
              <a:t> </a:t>
            </a:r>
            <a:r>
              <a:rPr sz="1300" spc="-45" dirty="0">
                <a:latin typeface="Georgia"/>
                <a:cs typeface="Georgia"/>
              </a:rPr>
              <a:t>line</a:t>
            </a:r>
            <a:r>
              <a:rPr sz="1300" spc="-3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is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45" dirty="0">
                <a:latin typeface="Georgia"/>
                <a:cs typeface="Georgia"/>
              </a:rPr>
              <a:t>split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75" dirty="0">
                <a:latin typeface="Georgia"/>
                <a:cs typeface="Georgia"/>
              </a:rPr>
              <a:t>based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on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dirty="0">
                <a:latin typeface="Georgia"/>
                <a:cs typeface="Georgia"/>
              </a:rPr>
              <a:t> TAB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character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20" dirty="0">
                <a:latin typeface="Georgia"/>
                <a:cs typeface="Georgia"/>
              </a:rPr>
              <a:t>“\t”</a:t>
            </a:r>
            <a:endParaRPr sz="1300">
              <a:latin typeface="Georgia"/>
              <a:cs typeface="Georgia"/>
            </a:endParaRPr>
          </a:p>
          <a:p>
            <a:pPr marL="114934" indent="-102870">
              <a:spcBef>
                <a:spcPts val="370"/>
              </a:spcBef>
              <a:buChar char="•"/>
              <a:tabLst>
                <a:tab pos="115570" algn="l"/>
              </a:tabLst>
            </a:pPr>
            <a:r>
              <a:rPr sz="1500" spc="-35" dirty="0">
                <a:latin typeface="Georgia"/>
                <a:cs typeface="Georgia"/>
              </a:rPr>
              <a:t>The </a:t>
            </a:r>
            <a:r>
              <a:rPr sz="1500" spc="-95" dirty="0">
                <a:latin typeface="Georgia"/>
                <a:cs typeface="Georgia"/>
              </a:rPr>
              <a:t>method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returns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newly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created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Student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object</a:t>
            </a:r>
            <a:endParaRPr sz="1500">
              <a:latin typeface="Georgia"/>
              <a:cs typeface="Georgia"/>
            </a:endParaRPr>
          </a:p>
        </p:txBody>
      </p:sp>
      <p:pic>
        <p:nvPicPr>
          <p:cNvPr id="7" name="object 6">
            <a:extLst>
              <a:ext uri="{FF2B5EF4-FFF2-40B4-BE49-F238E27FC236}">
                <a16:creationId xmlns:a16="http://schemas.microsoft.com/office/drawing/2014/main" id="{DF9EDF5D-8018-C04E-1FDE-613E7BB5AEF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8391" y="1131469"/>
            <a:ext cx="3030142" cy="46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92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6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4017267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Data Types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9194CD8-5B14-92D5-AB23-1FC827E8601D}"/>
              </a:ext>
            </a:extLst>
          </p:cNvPr>
          <p:cNvSpPr txBox="1"/>
          <p:nvPr/>
        </p:nvSpPr>
        <p:spPr>
          <a:xfrm>
            <a:off x="508001" y="1175467"/>
            <a:ext cx="3165475" cy="160210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5080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spc="-35" dirty="0">
                <a:latin typeface="Georgia"/>
                <a:cs typeface="Georgia"/>
              </a:rPr>
              <a:t>The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boolean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data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type,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90" dirty="0">
                <a:latin typeface="Georgia"/>
                <a:cs typeface="Georgia"/>
              </a:rPr>
              <a:t>implemented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as 	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Python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bool</a:t>
            </a:r>
            <a:r>
              <a:rPr sz="1500" spc="-65" dirty="0">
                <a:latin typeface="Georgia"/>
                <a:cs typeface="Georgia"/>
              </a:rPr>
              <a:t> </a:t>
            </a:r>
            <a:r>
              <a:rPr sz="1500" spc="-30" dirty="0">
                <a:latin typeface="Georgia"/>
                <a:cs typeface="Georgia"/>
              </a:rPr>
              <a:t>class,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will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be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quite 	</a:t>
            </a:r>
            <a:r>
              <a:rPr sz="1500" spc="-50" dirty="0">
                <a:latin typeface="Georgia"/>
                <a:cs typeface="Georgia"/>
              </a:rPr>
              <a:t>useful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for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representing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truth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values.</a:t>
            </a:r>
            <a:endParaRPr sz="1500" dirty="0">
              <a:latin typeface="Georgia"/>
              <a:cs typeface="Georgia"/>
            </a:endParaRPr>
          </a:p>
          <a:p>
            <a:pPr marL="115570" marR="36830" indent="-103504">
              <a:lnSpc>
                <a:spcPct val="94900"/>
              </a:lnSpc>
              <a:spcBef>
                <a:spcPts val="434"/>
              </a:spcBef>
              <a:buChar char="•"/>
              <a:tabLst>
                <a:tab pos="137159" algn="l"/>
              </a:tabLst>
            </a:pPr>
            <a:r>
              <a:rPr sz="1500" spc="-35" dirty="0">
                <a:latin typeface="Georgia"/>
                <a:cs typeface="Georgia"/>
              </a:rPr>
              <a:t>The</a:t>
            </a:r>
            <a:r>
              <a:rPr sz="1500" spc="-6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possible</a:t>
            </a:r>
            <a:r>
              <a:rPr sz="1500" spc="-40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state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values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for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boolean 	</a:t>
            </a:r>
            <a:r>
              <a:rPr sz="1500" spc="-50" dirty="0">
                <a:latin typeface="Georgia"/>
                <a:cs typeface="Georgia"/>
              </a:rPr>
              <a:t>object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are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dirty="0">
                <a:latin typeface="Courier New"/>
                <a:cs typeface="Courier New"/>
              </a:rPr>
              <a:t>True</a:t>
            </a:r>
            <a:r>
              <a:rPr sz="1500" spc="-520" dirty="0">
                <a:latin typeface="Courier New"/>
                <a:cs typeface="Courier New"/>
              </a:rPr>
              <a:t> </a:t>
            </a:r>
            <a:r>
              <a:rPr sz="1500" spc="-110" dirty="0">
                <a:latin typeface="Georgia"/>
                <a:cs typeface="Georgia"/>
              </a:rPr>
              <a:t>and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dirty="0">
                <a:latin typeface="Courier New"/>
                <a:cs typeface="Courier New"/>
              </a:rPr>
              <a:t>False</a:t>
            </a:r>
            <a:r>
              <a:rPr sz="1500" spc="-520" dirty="0">
                <a:latin typeface="Courier New"/>
                <a:cs typeface="Courier New"/>
              </a:rPr>
              <a:t> </a:t>
            </a:r>
            <a:r>
              <a:rPr sz="1500" spc="-50" dirty="0">
                <a:latin typeface="Georgia"/>
                <a:cs typeface="Georgia"/>
              </a:rPr>
              <a:t>with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the 	</a:t>
            </a:r>
            <a:r>
              <a:rPr sz="1500" spc="-100" dirty="0">
                <a:latin typeface="Georgia"/>
                <a:cs typeface="Georgia"/>
              </a:rPr>
              <a:t>standard</a:t>
            </a:r>
            <a:r>
              <a:rPr sz="1500" spc="2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boolean</a:t>
            </a:r>
            <a:r>
              <a:rPr sz="1500" spc="30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operators,</a:t>
            </a:r>
            <a:r>
              <a:rPr sz="1500" spc="30" dirty="0">
                <a:latin typeface="Georgia"/>
                <a:cs typeface="Georgia"/>
              </a:rPr>
              <a:t> </a:t>
            </a:r>
            <a:r>
              <a:rPr sz="1500" spc="-20" dirty="0">
                <a:latin typeface="Courier New"/>
                <a:cs typeface="Courier New"/>
              </a:rPr>
              <a:t>and, 	</a:t>
            </a:r>
            <a:r>
              <a:rPr sz="1500" dirty="0">
                <a:latin typeface="Courier New"/>
                <a:cs typeface="Courier New"/>
              </a:rPr>
              <a:t>or,</a:t>
            </a:r>
            <a:r>
              <a:rPr sz="1500" spc="-135" dirty="0">
                <a:latin typeface="Courier New"/>
                <a:cs typeface="Courier New"/>
              </a:rPr>
              <a:t> </a:t>
            </a:r>
            <a:r>
              <a:rPr sz="1500" dirty="0">
                <a:latin typeface="Georgia"/>
                <a:cs typeface="Georgia"/>
              </a:rPr>
              <a:t>and</a:t>
            </a:r>
            <a:r>
              <a:rPr sz="1500" spc="400" dirty="0">
                <a:latin typeface="Georgia"/>
                <a:cs typeface="Georgia"/>
              </a:rPr>
              <a:t> </a:t>
            </a:r>
            <a:r>
              <a:rPr sz="1500" spc="-25" dirty="0">
                <a:latin typeface="Courier New"/>
                <a:cs typeface="Courier New"/>
              </a:rPr>
              <a:t>not</a:t>
            </a:r>
            <a:endParaRPr sz="1500" dirty="0">
              <a:latin typeface="Courier New"/>
              <a:cs typeface="Courier New"/>
            </a:endParaRPr>
          </a:p>
        </p:txBody>
      </p:sp>
      <p:pic>
        <p:nvPicPr>
          <p:cNvPr id="9" name="object 4">
            <a:extLst>
              <a:ext uri="{FF2B5EF4-FFF2-40B4-BE49-F238E27FC236}">
                <a16:creationId xmlns:a16="http://schemas.microsoft.com/office/drawing/2014/main" id="{081977DE-20AA-0EBA-67B0-F34709E1033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18001" y="1221371"/>
            <a:ext cx="1739576" cy="151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85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60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Understanding main()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C5ACB578-75B8-9EA9-E342-9F1538BE6715}"/>
              </a:ext>
            </a:extLst>
          </p:cNvPr>
          <p:cNvSpPr txBox="1"/>
          <p:nvPr/>
        </p:nvSpPr>
        <p:spPr>
          <a:xfrm>
            <a:off x="867063" y="1054130"/>
            <a:ext cx="2447925" cy="231140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5094" indent="-113029">
              <a:spcBef>
                <a:spcPts val="535"/>
              </a:spcBef>
              <a:buChar char="•"/>
              <a:tabLst>
                <a:tab pos="125729" algn="l"/>
              </a:tabLst>
            </a:pPr>
            <a:r>
              <a:rPr sz="950" spc="-10" dirty="0">
                <a:latin typeface="Georgia"/>
                <a:cs typeface="Georgia"/>
              </a:rPr>
              <a:t>The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dirty="0">
                <a:latin typeface="Georgia"/>
                <a:cs typeface="Georgia"/>
              </a:rPr>
              <a:t>file</a:t>
            </a:r>
            <a:r>
              <a:rPr sz="950" spc="-10" dirty="0">
                <a:latin typeface="Georgia"/>
                <a:cs typeface="Georgia"/>
              </a:rPr>
              <a:t> </a:t>
            </a:r>
            <a:r>
              <a:rPr sz="950" dirty="0">
                <a:latin typeface="Georgia"/>
                <a:cs typeface="Georgia"/>
              </a:rPr>
              <a:t>is</a:t>
            </a:r>
            <a:r>
              <a:rPr sz="950" spc="-10" dirty="0">
                <a:latin typeface="Georgia"/>
                <a:cs typeface="Georgia"/>
              </a:rPr>
              <a:t> </a:t>
            </a:r>
            <a:r>
              <a:rPr sz="950" spc="-50" dirty="0">
                <a:latin typeface="Georgia"/>
                <a:cs typeface="Georgia"/>
              </a:rPr>
              <a:t>opened</a:t>
            </a:r>
            <a:r>
              <a:rPr sz="950" spc="-10" dirty="0">
                <a:latin typeface="Georgia"/>
                <a:cs typeface="Georgia"/>
              </a:rPr>
              <a:t> </a:t>
            </a:r>
            <a:r>
              <a:rPr sz="950" spc="-25" dirty="0">
                <a:latin typeface="Georgia"/>
                <a:cs typeface="Georgia"/>
              </a:rPr>
              <a:t>(from</a:t>
            </a:r>
            <a:r>
              <a:rPr sz="950" spc="-10" dirty="0">
                <a:latin typeface="Georgia"/>
                <a:cs typeface="Georgia"/>
              </a:rPr>
              <a:t> filename)</a:t>
            </a:r>
            <a:endParaRPr sz="950" dirty="0">
              <a:latin typeface="Georgia"/>
              <a:cs typeface="Georgia"/>
            </a:endParaRPr>
          </a:p>
          <a:p>
            <a:pPr marL="137159" marR="112394" indent="-125094">
              <a:lnSpc>
                <a:spcPct val="95700"/>
              </a:lnSpc>
              <a:spcBef>
                <a:spcPts val="490"/>
              </a:spcBef>
              <a:buChar char="•"/>
              <a:tabLst>
                <a:tab pos="125729" algn="l"/>
              </a:tabLst>
            </a:pPr>
            <a:r>
              <a:rPr sz="950" spc="70" dirty="0">
                <a:latin typeface="Georgia"/>
                <a:cs typeface="Georgia"/>
              </a:rPr>
              <a:t>A</a:t>
            </a:r>
            <a:r>
              <a:rPr sz="950" spc="-60" dirty="0">
                <a:latin typeface="Georgia"/>
                <a:cs typeface="Georgia"/>
              </a:rPr>
              <a:t> </a:t>
            </a:r>
            <a:r>
              <a:rPr sz="950" spc="-20" dirty="0">
                <a:latin typeface="Georgia"/>
                <a:cs typeface="Georgia"/>
              </a:rPr>
              <a:t>line </a:t>
            </a:r>
            <a:r>
              <a:rPr sz="950" dirty="0">
                <a:latin typeface="Georgia"/>
                <a:cs typeface="Georgia"/>
              </a:rPr>
              <a:t>is</a:t>
            </a:r>
            <a:r>
              <a:rPr sz="950" spc="-5" dirty="0">
                <a:latin typeface="Georgia"/>
                <a:cs typeface="Georgia"/>
              </a:rPr>
              <a:t> </a:t>
            </a:r>
            <a:r>
              <a:rPr sz="950" spc="-50" dirty="0">
                <a:latin typeface="Georgia"/>
                <a:cs typeface="Georgia"/>
              </a:rPr>
              <a:t>read</a:t>
            </a:r>
            <a:r>
              <a:rPr sz="950" spc="-10" dirty="0">
                <a:latin typeface="Georgia"/>
                <a:cs typeface="Georgia"/>
              </a:rPr>
              <a:t> </a:t>
            </a:r>
            <a:r>
              <a:rPr sz="950" spc="-25" dirty="0">
                <a:latin typeface="Georgia"/>
                <a:cs typeface="Georgia"/>
              </a:rPr>
              <a:t>from</a:t>
            </a:r>
            <a:r>
              <a:rPr sz="950" spc="-5" dirty="0">
                <a:latin typeface="Georgia"/>
                <a:cs typeface="Georgia"/>
              </a:rPr>
              <a:t> </a:t>
            </a:r>
            <a:r>
              <a:rPr sz="950" spc="-40" dirty="0">
                <a:latin typeface="Georgia"/>
                <a:cs typeface="Georgia"/>
              </a:rPr>
              <a:t>the</a:t>
            </a:r>
            <a:r>
              <a:rPr sz="950" spc="-10" dirty="0">
                <a:latin typeface="Georgia"/>
                <a:cs typeface="Georgia"/>
              </a:rPr>
              <a:t> </a:t>
            </a:r>
            <a:r>
              <a:rPr sz="950" dirty="0">
                <a:latin typeface="Georgia"/>
                <a:cs typeface="Georgia"/>
              </a:rPr>
              <a:t>file</a:t>
            </a:r>
            <a:r>
              <a:rPr sz="950" spc="-10" dirty="0">
                <a:latin typeface="Georgia"/>
                <a:cs typeface="Georgia"/>
              </a:rPr>
              <a:t> </a:t>
            </a:r>
            <a:r>
              <a:rPr sz="950" spc="-60" dirty="0">
                <a:latin typeface="Georgia"/>
                <a:cs typeface="Georgia"/>
              </a:rPr>
              <a:t>and</a:t>
            </a:r>
            <a:r>
              <a:rPr sz="950" spc="5" dirty="0">
                <a:latin typeface="Georgia"/>
                <a:cs typeface="Georgia"/>
              </a:rPr>
              <a:t> </a:t>
            </a:r>
            <a:r>
              <a:rPr sz="950" spc="-40" dirty="0">
                <a:latin typeface="Georgia"/>
                <a:cs typeface="Georgia"/>
              </a:rPr>
              <a:t>passed</a:t>
            </a:r>
            <a:r>
              <a:rPr sz="950" spc="-10" dirty="0">
                <a:latin typeface="Georgia"/>
                <a:cs typeface="Georgia"/>
              </a:rPr>
              <a:t> to</a:t>
            </a:r>
            <a:r>
              <a:rPr sz="950" spc="-5" dirty="0">
                <a:latin typeface="Georgia"/>
                <a:cs typeface="Georgia"/>
              </a:rPr>
              <a:t> </a:t>
            </a:r>
            <a:r>
              <a:rPr sz="950" spc="-35" dirty="0">
                <a:latin typeface="Georgia"/>
                <a:cs typeface="Georgia"/>
              </a:rPr>
              <a:t>the</a:t>
            </a:r>
            <a:r>
              <a:rPr sz="950" dirty="0">
                <a:latin typeface="Georgia"/>
                <a:cs typeface="Georgia"/>
              </a:rPr>
              <a:t> </a:t>
            </a:r>
            <a:r>
              <a:rPr sz="950" dirty="0">
                <a:latin typeface="Courier New"/>
                <a:cs typeface="Courier New"/>
              </a:rPr>
              <a:t>makeStudent()</a:t>
            </a:r>
            <a:r>
              <a:rPr sz="950" spc="70" dirty="0">
                <a:latin typeface="Courier New"/>
                <a:cs typeface="Courier New"/>
              </a:rPr>
              <a:t> </a:t>
            </a:r>
            <a:r>
              <a:rPr sz="950" spc="-35" dirty="0">
                <a:latin typeface="Georgia"/>
                <a:cs typeface="Georgia"/>
              </a:rPr>
              <a:t>function</a:t>
            </a:r>
            <a:r>
              <a:rPr sz="950" spc="40" dirty="0">
                <a:latin typeface="Georgia"/>
                <a:cs typeface="Georgia"/>
              </a:rPr>
              <a:t> </a:t>
            </a:r>
            <a:r>
              <a:rPr sz="950" spc="-30" dirty="0">
                <a:latin typeface="Georgia"/>
                <a:cs typeface="Georgia"/>
              </a:rPr>
              <a:t>where</a:t>
            </a:r>
            <a:r>
              <a:rPr sz="950" spc="40" dirty="0">
                <a:latin typeface="Georgia"/>
                <a:cs typeface="Georgia"/>
              </a:rPr>
              <a:t> </a:t>
            </a:r>
            <a:r>
              <a:rPr sz="950" dirty="0">
                <a:latin typeface="Georgia"/>
                <a:cs typeface="Georgia"/>
              </a:rPr>
              <a:t>it</a:t>
            </a:r>
            <a:r>
              <a:rPr sz="950" spc="35" dirty="0">
                <a:latin typeface="Georgia"/>
                <a:cs typeface="Georgia"/>
              </a:rPr>
              <a:t> </a:t>
            </a:r>
            <a:r>
              <a:rPr sz="950" spc="-25" dirty="0">
                <a:latin typeface="Georgia"/>
                <a:cs typeface="Georgia"/>
              </a:rPr>
              <a:t>is </a:t>
            </a:r>
            <a:r>
              <a:rPr sz="950" spc="-55" dirty="0">
                <a:latin typeface="Georgia"/>
                <a:cs typeface="Georgia"/>
              </a:rPr>
              <a:t>returned</a:t>
            </a:r>
            <a:r>
              <a:rPr sz="950" spc="10" dirty="0">
                <a:latin typeface="Georgia"/>
                <a:cs typeface="Georgia"/>
              </a:rPr>
              <a:t> </a:t>
            </a:r>
            <a:r>
              <a:rPr sz="950" dirty="0">
                <a:latin typeface="Georgia"/>
                <a:cs typeface="Georgia"/>
              </a:rPr>
              <a:t>as</a:t>
            </a:r>
            <a:r>
              <a:rPr sz="950" spc="15" dirty="0">
                <a:latin typeface="Georgia"/>
                <a:cs typeface="Georgia"/>
              </a:rPr>
              <a:t> </a:t>
            </a:r>
            <a:r>
              <a:rPr sz="950" dirty="0">
                <a:latin typeface="Georgia"/>
                <a:cs typeface="Georgia"/>
              </a:rPr>
              <a:t>a</a:t>
            </a:r>
            <a:r>
              <a:rPr sz="950" spc="15" dirty="0">
                <a:latin typeface="Georgia"/>
                <a:cs typeface="Georgia"/>
              </a:rPr>
              <a:t> </a:t>
            </a:r>
            <a:r>
              <a:rPr sz="950" dirty="0">
                <a:latin typeface="Courier New"/>
                <a:cs typeface="Courier New"/>
              </a:rPr>
              <a:t>Student</a:t>
            </a:r>
            <a:r>
              <a:rPr sz="950" spc="-325" dirty="0">
                <a:latin typeface="Courier New"/>
                <a:cs typeface="Courier New"/>
              </a:rPr>
              <a:t> </a:t>
            </a:r>
            <a:r>
              <a:rPr sz="950" spc="-25" dirty="0">
                <a:latin typeface="Georgia"/>
                <a:cs typeface="Georgia"/>
              </a:rPr>
              <a:t>object</a:t>
            </a:r>
            <a:r>
              <a:rPr sz="950" spc="15" dirty="0">
                <a:latin typeface="Georgia"/>
                <a:cs typeface="Georgia"/>
              </a:rPr>
              <a:t> </a:t>
            </a:r>
            <a:r>
              <a:rPr sz="950" spc="-10" dirty="0">
                <a:latin typeface="Georgia"/>
                <a:cs typeface="Georgia"/>
              </a:rPr>
              <a:t>(</a:t>
            </a:r>
            <a:r>
              <a:rPr sz="950" spc="-10" dirty="0">
                <a:latin typeface="Courier New"/>
                <a:cs typeface="Courier New"/>
              </a:rPr>
              <a:t>best</a:t>
            </a:r>
            <a:r>
              <a:rPr sz="950" spc="-10" dirty="0">
                <a:latin typeface="Georgia"/>
                <a:cs typeface="Georgia"/>
              </a:rPr>
              <a:t>)</a:t>
            </a:r>
            <a:endParaRPr sz="950" dirty="0">
              <a:latin typeface="Georgia"/>
              <a:cs typeface="Georgia"/>
            </a:endParaRPr>
          </a:p>
          <a:p>
            <a:pPr marL="137159" marR="184784" indent="-125094">
              <a:lnSpc>
                <a:spcPts val="1040"/>
              </a:lnSpc>
              <a:spcBef>
                <a:spcPts val="670"/>
              </a:spcBef>
              <a:buChar char="•"/>
              <a:tabLst>
                <a:tab pos="125729" algn="l"/>
              </a:tabLst>
            </a:pPr>
            <a:r>
              <a:rPr sz="950" spc="-10" dirty="0">
                <a:latin typeface="Georgia"/>
                <a:cs typeface="Georgia"/>
              </a:rPr>
              <a:t>This</a:t>
            </a:r>
            <a:r>
              <a:rPr sz="950" spc="-20" dirty="0">
                <a:latin typeface="Georgia"/>
                <a:cs typeface="Georgia"/>
              </a:rPr>
              <a:t> </a:t>
            </a:r>
            <a:r>
              <a:rPr sz="950" spc="-25" dirty="0">
                <a:latin typeface="Georgia"/>
                <a:cs typeface="Georgia"/>
              </a:rPr>
              <a:t>initializes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40" dirty="0">
                <a:latin typeface="Georgia"/>
                <a:cs typeface="Georgia"/>
              </a:rPr>
              <a:t>the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30" dirty="0">
                <a:latin typeface="Georgia"/>
                <a:cs typeface="Georgia"/>
              </a:rPr>
              <a:t>best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25" dirty="0">
                <a:latin typeface="Georgia"/>
                <a:cs typeface="Georgia"/>
              </a:rPr>
              <a:t>variable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10" dirty="0">
                <a:latin typeface="Georgia"/>
                <a:cs typeface="Georgia"/>
              </a:rPr>
              <a:t>to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40" dirty="0">
                <a:latin typeface="Georgia"/>
                <a:cs typeface="Georgia"/>
              </a:rPr>
              <a:t>the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20" dirty="0">
                <a:latin typeface="Georgia"/>
                <a:cs typeface="Georgia"/>
              </a:rPr>
              <a:t>first </a:t>
            </a:r>
            <a:r>
              <a:rPr sz="950" spc="-45" dirty="0">
                <a:latin typeface="Georgia"/>
                <a:cs typeface="Georgia"/>
              </a:rPr>
              <a:t>Student</a:t>
            </a:r>
            <a:r>
              <a:rPr sz="950" spc="5" dirty="0">
                <a:latin typeface="Georgia"/>
                <a:cs typeface="Georgia"/>
              </a:rPr>
              <a:t> </a:t>
            </a:r>
            <a:r>
              <a:rPr sz="950" spc="-10" dirty="0">
                <a:latin typeface="Georgia"/>
                <a:cs typeface="Georgia"/>
              </a:rPr>
              <a:t>object</a:t>
            </a:r>
            <a:endParaRPr sz="950" dirty="0">
              <a:latin typeface="Georgia"/>
              <a:cs typeface="Georgia"/>
            </a:endParaRPr>
          </a:p>
          <a:p>
            <a:pPr marL="137159" marR="62229" indent="-125094">
              <a:lnSpc>
                <a:spcPts val="1040"/>
              </a:lnSpc>
              <a:spcBef>
                <a:spcPts val="535"/>
              </a:spcBef>
              <a:buChar char="•"/>
              <a:tabLst>
                <a:tab pos="125729" algn="l"/>
              </a:tabLst>
            </a:pPr>
            <a:r>
              <a:rPr sz="950" spc="-10" dirty="0">
                <a:latin typeface="Georgia"/>
                <a:cs typeface="Georgia"/>
              </a:rPr>
              <a:t>The</a:t>
            </a:r>
            <a:r>
              <a:rPr sz="950" spc="-25" dirty="0">
                <a:latin typeface="Georgia"/>
                <a:cs typeface="Georgia"/>
              </a:rPr>
              <a:t> </a:t>
            </a:r>
            <a:r>
              <a:rPr sz="950" spc="-10" dirty="0">
                <a:latin typeface="Georgia"/>
                <a:cs typeface="Georgia"/>
              </a:rPr>
              <a:t>for</a:t>
            </a:r>
            <a:r>
              <a:rPr sz="950" spc="-20" dirty="0">
                <a:latin typeface="Georgia"/>
                <a:cs typeface="Georgia"/>
              </a:rPr>
              <a:t> loop </a:t>
            </a:r>
            <a:r>
              <a:rPr sz="950" spc="-10" dirty="0">
                <a:latin typeface="Georgia"/>
                <a:cs typeface="Georgia"/>
              </a:rPr>
              <a:t>now</a:t>
            </a:r>
            <a:r>
              <a:rPr sz="950" spc="-20" dirty="0">
                <a:latin typeface="Georgia"/>
                <a:cs typeface="Georgia"/>
              </a:rPr>
              <a:t> </a:t>
            </a:r>
            <a:r>
              <a:rPr sz="950" spc="-10" dirty="0">
                <a:latin typeface="Georgia"/>
                <a:cs typeface="Georgia"/>
              </a:rPr>
              <a:t>goes</a:t>
            </a:r>
            <a:r>
              <a:rPr sz="950" spc="-20" dirty="0">
                <a:latin typeface="Georgia"/>
                <a:cs typeface="Georgia"/>
              </a:rPr>
              <a:t> </a:t>
            </a:r>
            <a:r>
              <a:rPr sz="950" spc="-35" dirty="0">
                <a:latin typeface="Georgia"/>
                <a:cs typeface="Georgia"/>
              </a:rPr>
              <a:t>line-</a:t>
            </a:r>
            <a:r>
              <a:rPr sz="950" spc="-25" dirty="0">
                <a:latin typeface="Georgia"/>
                <a:cs typeface="Georgia"/>
              </a:rPr>
              <a:t>by-</a:t>
            </a:r>
            <a:r>
              <a:rPr sz="950" spc="-20" dirty="0">
                <a:latin typeface="Georgia"/>
                <a:cs typeface="Georgia"/>
              </a:rPr>
              <a:t>line </a:t>
            </a:r>
            <a:r>
              <a:rPr sz="950" spc="-10" dirty="0">
                <a:latin typeface="Georgia"/>
                <a:cs typeface="Georgia"/>
              </a:rPr>
              <a:t>in</a:t>
            </a:r>
            <a:r>
              <a:rPr sz="950" spc="-20" dirty="0">
                <a:latin typeface="Georgia"/>
                <a:cs typeface="Georgia"/>
              </a:rPr>
              <a:t> </a:t>
            </a:r>
            <a:r>
              <a:rPr sz="950" spc="-40" dirty="0">
                <a:latin typeface="Georgia"/>
                <a:cs typeface="Georgia"/>
              </a:rPr>
              <a:t>the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20" dirty="0">
                <a:latin typeface="Georgia"/>
                <a:cs typeface="Georgia"/>
              </a:rPr>
              <a:t>file </a:t>
            </a:r>
            <a:r>
              <a:rPr sz="950" spc="-60" dirty="0">
                <a:latin typeface="Georgia"/>
                <a:cs typeface="Georgia"/>
              </a:rPr>
              <a:t>and</a:t>
            </a:r>
            <a:r>
              <a:rPr sz="950" spc="10" dirty="0">
                <a:latin typeface="Georgia"/>
                <a:cs typeface="Georgia"/>
              </a:rPr>
              <a:t> </a:t>
            </a:r>
            <a:r>
              <a:rPr sz="950" spc="-45" dirty="0">
                <a:latin typeface="Georgia"/>
                <a:cs typeface="Georgia"/>
              </a:rPr>
              <a:t>makeStudent()</a:t>
            </a:r>
            <a:r>
              <a:rPr sz="950" spc="5" dirty="0">
                <a:latin typeface="Georgia"/>
                <a:cs typeface="Georgia"/>
              </a:rPr>
              <a:t> </a:t>
            </a:r>
            <a:r>
              <a:rPr sz="950" dirty="0">
                <a:latin typeface="Georgia"/>
                <a:cs typeface="Georgia"/>
              </a:rPr>
              <a:t>is</a:t>
            </a:r>
            <a:r>
              <a:rPr sz="950" spc="10" dirty="0">
                <a:latin typeface="Georgia"/>
                <a:cs typeface="Georgia"/>
              </a:rPr>
              <a:t> </a:t>
            </a:r>
            <a:r>
              <a:rPr sz="950" spc="-20" dirty="0">
                <a:latin typeface="Georgia"/>
                <a:cs typeface="Georgia"/>
              </a:rPr>
              <a:t>called,</a:t>
            </a:r>
            <a:r>
              <a:rPr sz="950" spc="10" dirty="0">
                <a:latin typeface="Georgia"/>
                <a:cs typeface="Georgia"/>
              </a:rPr>
              <a:t> </a:t>
            </a:r>
            <a:r>
              <a:rPr sz="950" spc="-45" dirty="0">
                <a:latin typeface="Georgia"/>
                <a:cs typeface="Georgia"/>
              </a:rPr>
              <a:t>returning</a:t>
            </a:r>
            <a:r>
              <a:rPr sz="950" spc="10" dirty="0">
                <a:latin typeface="Georgia"/>
                <a:cs typeface="Georgia"/>
              </a:rPr>
              <a:t> </a:t>
            </a:r>
            <a:r>
              <a:rPr sz="950" spc="-50" dirty="0">
                <a:latin typeface="Georgia"/>
                <a:cs typeface="Georgia"/>
              </a:rPr>
              <a:t>a</a:t>
            </a:r>
            <a:r>
              <a:rPr sz="950" spc="500" dirty="0">
                <a:latin typeface="Georgia"/>
                <a:cs typeface="Georgia"/>
              </a:rPr>
              <a:t> </a:t>
            </a:r>
            <a:r>
              <a:rPr sz="950" spc="-45" dirty="0">
                <a:latin typeface="Georgia"/>
                <a:cs typeface="Georgia"/>
              </a:rPr>
              <a:t>Student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25" dirty="0">
                <a:latin typeface="Georgia"/>
                <a:cs typeface="Georgia"/>
              </a:rPr>
              <a:t>object</a:t>
            </a:r>
            <a:r>
              <a:rPr sz="950" spc="-10" dirty="0">
                <a:latin typeface="Georgia"/>
                <a:cs typeface="Georgia"/>
              </a:rPr>
              <a:t> </a:t>
            </a:r>
            <a:r>
              <a:rPr sz="950" spc="-55" dirty="0">
                <a:latin typeface="Georgia"/>
                <a:cs typeface="Georgia"/>
              </a:rPr>
              <a:t>that</a:t>
            </a:r>
            <a:r>
              <a:rPr sz="950" dirty="0">
                <a:latin typeface="Georgia"/>
                <a:cs typeface="Georgia"/>
              </a:rPr>
              <a:t> is</a:t>
            </a:r>
            <a:r>
              <a:rPr sz="950" spc="-10" dirty="0">
                <a:latin typeface="Georgia"/>
                <a:cs typeface="Georgia"/>
              </a:rPr>
              <a:t> </a:t>
            </a:r>
            <a:r>
              <a:rPr sz="950" spc="-40" dirty="0">
                <a:latin typeface="Georgia"/>
                <a:cs typeface="Georgia"/>
              </a:rPr>
              <a:t>stored</a:t>
            </a:r>
            <a:r>
              <a:rPr sz="950" spc="-10" dirty="0">
                <a:latin typeface="Georgia"/>
                <a:cs typeface="Georgia"/>
              </a:rPr>
              <a:t> in</a:t>
            </a:r>
            <a:r>
              <a:rPr sz="950" spc="-5" dirty="0">
                <a:latin typeface="Georgia"/>
                <a:cs typeface="Georgia"/>
              </a:rPr>
              <a:t> </a:t>
            </a:r>
            <a:r>
              <a:rPr sz="950" spc="-40" dirty="0">
                <a:latin typeface="Georgia"/>
                <a:cs typeface="Georgia"/>
              </a:rPr>
              <a:t>the</a:t>
            </a:r>
            <a:r>
              <a:rPr sz="950" spc="-10" dirty="0">
                <a:latin typeface="Georgia"/>
                <a:cs typeface="Georgia"/>
              </a:rPr>
              <a:t> </a:t>
            </a:r>
            <a:r>
              <a:rPr sz="950" spc="-25" dirty="0">
                <a:latin typeface="Georgia"/>
                <a:cs typeface="Georgia"/>
              </a:rPr>
              <a:t>variable,</a:t>
            </a:r>
            <a:r>
              <a:rPr sz="950" spc="-5" dirty="0">
                <a:latin typeface="Georgia"/>
                <a:cs typeface="Georgia"/>
              </a:rPr>
              <a:t> </a:t>
            </a:r>
            <a:r>
              <a:rPr sz="950" spc="-50" dirty="0">
                <a:latin typeface="Georgia"/>
                <a:cs typeface="Georgia"/>
              </a:rPr>
              <a:t>s</a:t>
            </a:r>
            <a:endParaRPr sz="950" dirty="0">
              <a:latin typeface="Georgia"/>
              <a:cs typeface="Georgia"/>
            </a:endParaRPr>
          </a:p>
          <a:p>
            <a:pPr marL="137159" marR="170179" indent="-125094">
              <a:lnSpc>
                <a:spcPts val="1040"/>
              </a:lnSpc>
              <a:spcBef>
                <a:spcPts val="535"/>
              </a:spcBef>
              <a:buChar char="•"/>
              <a:tabLst>
                <a:tab pos="125729" algn="l"/>
              </a:tabLst>
            </a:pPr>
            <a:r>
              <a:rPr sz="950" spc="-10" dirty="0">
                <a:latin typeface="Georgia"/>
                <a:cs typeface="Georgia"/>
              </a:rPr>
              <a:t>The</a:t>
            </a:r>
            <a:r>
              <a:rPr sz="950" spc="-5" dirty="0">
                <a:latin typeface="Georgia"/>
                <a:cs typeface="Georgia"/>
              </a:rPr>
              <a:t> </a:t>
            </a:r>
            <a:r>
              <a:rPr sz="950" spc="-20" dirty="0">
                <a:latin typeface="Georgia"/>
                <a:cs typeface="Georgia"/>
              </a:rPr>
              <a:t>GPA</a:t>
            </a:r>
            <a:r>
              <a:rPr sz="950" spc="-40" dirty="0">
                <a:latin typeface="Georgia"/>
                <a:cs typeface="Georgia"/>
              </a:rPr>
              <a:t> </a:t>
            </a:r>
            <a:r>
              <a:rPr sz="950" dirty="0">
                <a:latin typeface="Georgia"/>
                <a:cs typeface="Georgia"/>
              </a:rPr>
              <a:t>of</a:t>
            </a:r>
            <a:r>
              <a:rPr sz="950" spc="5" dirty="0">
                <a:latin typeface="Georgia"/>
                <a:cs typeface="Georgia"/>
              </a:rPr>
              <a:t> </a:t>
            </a:r>
            <a:r>
              <a:rPr sz="950" dirty="0">
                <a:latin typeface="Georgia"/>
                <a:cs typeface="Georgia"/>
              </a:rPr>
              <a:t>s</a:t>
            </a:r>
            <a:r>
              <a:rPr sz="950" spc="5" dirty="0">
                <a:latin typeface="Georgia"/>
                <a:cs typeface="Georgia"/>
              </a:rPr>
              <a:t> </a:t>
            </a:r>
            <a:r>
              <a:rPr sz="950" spc="-45" dirty="0">
                <a:latin typeface="Georgia"/>
                <a:cs typeface="Georgia"/>
              </a:rPr>
              <a:t>(the</a:t>
            </a:r>
            <a:r>
              <a:rPr sz="950" spc="5" dirty="0">
                <a:latin typeface="Georgia"/>
                <a:cs typeface="Georgia"/>
              </a:rPr>
              <a:t> </a:t>
            </a:r>
            <a:r>
              <a:rPr sz="950" spc="-55" dirty="0">
                <a:latin typeface="Georgia"/>
                <a:cs typeface="Georgia"/>
              </a:rPr>
              <a:t>current</a:t>
            </a:r>
            <a:r>
              <a:rPr sz="950" spc="5" dirty="0">
                <a:latin typeface="Georgia"/>
                <a:cs typeface="Georgia"/>
              </a:rPr>
              <a:t> </a:t>
            </a:r>
            <a:r>
              <a:rPr sz="950" spc="-50" dirty="0">
                <a:latin typeface="Georgia"/>
                <a:cs typeface="Georgia"/>
              </a:rPr>
              <a:t>student)</a:t>
            </a:r>
            <a:r>
              <a:rPr sz="950" spc="10" dirty="0">
                <a:latin typeface="Georgia"/>
                <a:cs typeface="Georgia"/>
              </a:rPr>
              <a:t> </a:t>
            </a:r>
            <a:r>
              <a:rPr sz="950" dirty="0">
                <a:latin typeface="Georgia"/>
                <a:cs typeface="Georgia"/>
              </a:rPr>
              <a:t>is</a:t>
            </a:r>
            <a:r>
              <a:rPr sz="950" spc="5" dirty="0">
                <a:latin typeface="Georgia"/>
                <a:cs typeface="Georgia"/>
              </a:rPr>
              <a:t> </a:t>
            </a:r>
            <a:r>
              <a:rPr sz="950" spc="-20" dirty="0">
                <a:latin typeface="Georgia"/>
                <a:cs typeface="Georgia"/>
              </a:rPr>
              <a:t>then </a:t>
            </a:r>
            <a:r>
              <a:rPr sz="950" spc="-45" dirty="0">
                <a:latin typeface="Georgia"/>
                <a:cs typeface="Georgia"/>
              </a:rPr>
              <a:t>compared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10" dirty="0">
                <a:latin typeface="Georgia"/>
                <a:cs typeface="Georgia"/>
              </a:rPr>
              <a:t>to</a:t>
            </a:r>
            <a:r>
              <a:rPr sz="950" spc="-25" dirty="0">
                <a:latin typeface="Georgia"/>
                <a:cs typeface="Georgia"/>
              </a:rPr>
              <a:t> </a:t>
            </a:r>
            <a:r>
              <a:rPr sz="950" spc="-40" dirty="0">
                <a:latin typeface="Georgia"/>
                <a:cs typeface="Georgia"/>
              </a:rPr>
              <a:t>the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50" dirty="0">
                <a:latin typeface="Georgia"/>
                <a:cs typeface="Georgia"/>
              </a:rPr>
              <a:t>student</a:t>
            </a:r>
            <a:r>
              <a:rPr sz="950" spc="-5" dirty="0">
                <a:latin typeface="Georgia"/>
                <a:cs typeface="Georgia"/>
              </a:rPr>
              <a:t> </a:t>
            </a:r>
            <a:r>
              <a:rPr sz="950" spc="-20" dirty="0">
                <a:latin typeface="Georgia"/>
                <a:cs typeface="Georgia"/>
              </a:rPr>
              <a:t>with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40" dirty="0">
                <a:latin typeface="Georgia"/>
                <a:cs typeface="Georgia"/>
              </a:rPr>
              <a:t>the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30" dirty="0">
                <a:latin typeface="Georgia"/>
                <a:cs typeface="Georgia"/>
              </a:rPr>
              <a:t>best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25" dirty="0">
                <a:latin typeface="Georgia"/>
                <a:cs typeface="Georgia"/>
              </a:rPr>
              <a:t>GPA </a:t>
            </a:r>
            <a:r>
              <a:rPr sz="950" spc="-60" dirty="0">
                <a:latin typeface="Georgia"/>
                <a:cs typeface="Georgia"/>
              </a:rPr>
              <a:t>and</a:t>
            </a:r>
            <a:r>
              <a:rPr sz="950" spc="10" dirty="0">
                <a:latin typeface="Georgia"/>
                <a:cs typeface="Georgia"/>
              </a:rPr>
              <a:t> </a:t>
            </a:r>
            <a:r>
              <a:rPr sz="950" spc="-40" dirty="0">
                <a:latin typeface="Georgia"/>
                <a:cs typeface="Georgia"/>
              </a:rPr>
              <a:t>adjusted</a:t>
            </a:r>
            <a:r>
              <a:rPr sz="950" spc="15" dirty="0">
                <a:latin typeface="Georgia"/>
                <a:cs typeface="Georgia"/>
              </a:rPr>
              <a:t> </a:t>
            </a:r>
            <a:r>
              <a:rPr sz="950" dirty="0">
                <a:latin typeface="Georgia"/>
                <a:cs typeface="Georgia"/>
              </a:rPr>
              <a:t>if</a:t>
            </a:r>
            <a:r>
              <a:rPr sz="950" spc="15" dirty="0">
                <a:latin typeface="Georgia"/>
                <a:cs typeface="Georgia"/>
              </a:rPr>
              <a:t> </a:t>
            </a:r>
            <a:r>
              <a:rPr sz="950" spc="-50" dirty="0">
                <a:latin typeface="Georgia"/>
                <a:cs typeface="Georgia"/>
              </a:rPr>
              <a:t>need</a:t>
            </a:r>
            <a:r>
              <a:rPr sz="950" spc="15" dirty="0">
                <a:latin typeface="Georgia"/>
                <a:cs typeface="Georgia"/>
              </a:rPr>
              <a:t> </a:t>
            </a:r>
            <a:r>
              <a:rPr sz="950" spc="-25" dirty="0">
                <a:latin typeface="Georgia"/>
                <a:cs typeface="Georgia"/>
              </a:rPr>
              <a:t>be</a:t>
            </a:r>
            <a:endParaRPr sz="950" dirty="0">
              <a:latin typeface="Georgia"/>
              <a:cs typeface="Georgia"/>
            </a:endParaRPr>
          </a:p>
          <a:p>
            <a:pPr marL="137159" marR="5080" indent="-125094">
              <a:lnSpc>
                <a:spcPts val="1040"/>
              </a:lnSpc>
              <a:spcBef>
                <a:spcPts val="535"/>
              </a:spcBef>
              <a:buChar char="•"/>
              <a:tabLst>
                <a:tab pos="125729" algn="l"/>
              </a:tabLst>
            </a:pPr>
            <a:r>
              <a:rPr sz="950" spc="-10" dirty="0">
                <a:latin typeface="Georgia"/>
                <a:cs typeface="Georgia"/>
              </a:rPr>
              <a:t>Once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40" dirty="0">
                <a:latin typeface="Georgia"/>
                <a:cs typeface="Georgia"/>
              </a:rPr>
              <a:t>the</a:t>
            </a:r>
            <a:r>
              <a:rPr sz="950" spc="-10" dirty="0">
                <a:latin typeface="Georgia"/>
                <a:cs typeface="Georgia"/>
              </a:rPr>
              <a:t> </a:t>
            </a:r>
            <a:r>
              <a:rPr sz="950" spc="-20" dirty="0">
                <a:latin typeface="Georgia"/>
                <a:cs typeface="Georgia"/>
              </a:rPr>
              <a:t>loop</a:t>
            </a:r>
            <a:r>
              <a:rPr sz="950" spc="-10" dirty="0">
                <a:latin typeface="Georgia"/>
                <a:cs typeface="Georgia"/>
              </a:rPr>
              <a:t> </a:t>
            </a:r>
            <a:r>
              <a:rPr sz="950" dirty="0">
                <a:latin typeface="Georgia"/>
                <a:cs typeface="Georgia"/>
              </a:rPr>
              <a:t>is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30" dirty="0">
                <a:latin typeface="Georgia"/>
                <a:cs typeface="Georgia"/>
              </a:rPr>
              <a:t>finished,</a:t>
            </a:r>
            <a:r>
              <a:rPr sz="950" spc="-10" dirty="0">
                <a:latin typeface="Georgia"/>
                <a:cs typeface="Georgia"/>
              </a:rPr>
              <a:t> </a:t>
            </a:r>
            <a:r>
              <a:rPr sz="950" spc="-40" dirty="0">
                <a:latin typeface="Georgia"/>
                <a:cs typeface="Georgia"/>
              </a:rPr>
              <a:t>the</a:t>
            </a:r>
            <a:r>
              <a:rPr sz="950" spc="-10" dirty="0">
                <a:latin typeface="Georgia"/>
                <a:cs typeface="Georgia"/>
              </a:rPr>
              <a:t> </a:t>
            </a:r>
            <a:r>
              <a:rPr sz="950" spc="-40" dirty="0">
                <a:latin typeface="Georgia"/>
                <a:cs typeface="Georgia"/>
              </a:rPr>
              <a:t>properties</a:t>
            </a:r>
            <a:r>
              <a:rPr sz="950" spc="-10" dirty="0">
                <a:latin typeface="Georgia"/>
                <a:cs typeface="Georgia"/>
              </a:rPr>
              <a:t> </a:t>
            </a:r>
            <a:r>
              <a:rPr sz="950" dirty="0">
                <a:latin typeface="Georgia"/>
                <a:cs typeface="Georgia"/>
              </a:rPr>
              <a:t>of</a:t>
            </a:r>
            <a:r>
              <a:rPr sz="950" spc="-15" dirty="0">
                <a:latin typeface="Georgia"/>
                <a:cs typeface="Georgia"/>
              </a:rPr>
              <a:t> </a:t>
            </a:r>
            <a:r>
              <a:rPr sz="950" spc="-25" dirty="0">
                <a:latin typeface="Georgia"/>
                <a:cs typeface="Georgia"/>
              </a:rPr>
              <a:t>the </a:t>
            </a:r>
            <a:r>
              <a:rPr sz="950" spc="-30" dirty="0">
                <a:latin typeface="Georgia"/>
                <a:cs typeface="Georgia"/>
              </a:rPr>
              <a:t>best</a:t>
            </a:r>
            <a:r>
              <a:rPr sz="950" spc="-10" dirty="0">
                <a:latin typeface="Georgia"/>
                <a:cs typeface="Georgia"/>
              </a:rPr>
              <a:t> </a:t>
            </a:r>
            <a:r>
              <a:rPr sz="950" spc="-50" dirty="0">
                <a:latin typeface="Georgia"/>
                <a:cs typeface="Georgia"/>
              </a:rPr>
              <a:t>student</a:t>
            </a:r>
            <a:r>
              <a:rPr sz="950" spc="-10" dirty="0">
                <a:latin typeface="Georgia"/>
                <a:cs typeface="Georgia"/>
              </a:rPr>
              <a:t> </a:t>
            </a:r>
            <a:r>
              <a:rPr sz="950" spc="-40" dirty="0">
                <a:latin typeface="Georgia"/>
                <a:cs typeface="Georgia"/>
              </a:rPr>
              <a:t>are</a:t>
            </a:r>
            <a:r>
              <a:rPr sz="950" spc="-5" dirty="0">
                <a:latin typeface="Georgia"/>
                <a:cs typeface="Georgia"/>
              </a:rPr>
              <a:t> </a:t>
            </a:r>
            <a:r>
              <a:rPr sz="950" spc="-10" dirty="0">
                <a:latin typeface="Georgia"/>
                <a:cs typeface="Georgia"/>
              </a:rPr>
              <a:t>displayed</a:t>
            </a:r>
            <a:endParaRPr sz="950" dirty="0">
              <a:latin typeface="Georgia"/>
              <a:cs typeface="Georgia"/>
            </a:endParaRPr>
          </a:p>
        </p:txBody>
      </p:sp>
      <p:pic>
        <p:nvPicPr>
          <p:cNvPr id="7" name="object 6">
            <a:extLst>
              <a:ext uri="{FF2B5EF4-FFF2-40B4-BE49-F238E27FC236}">
                <a16:creationId xmlns:a16="http://schemas.microsoft.com/office/drawing/2014/main" id="{E1EBED03-58FD-2AE4-BFBD-8A70C233836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6655" y="1111189"/>
            <a:ext cx="2597727" cy="154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974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61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Encapsulating Encapsulation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B70D9CBB-8CBF-D5B3-26B0-E76D1877ADD8}"/>
              </a:ext>
            </a:extLst>
          </p:cNvPr>
          <p:cNvSpPr txBox="1"/>
          <p:nvPr/>
        </p:nvSpPr>
        <p:spPr>
          <a:xfrm>
            <a:off x="1422400" y="954648"/>
            <a:ext cx="4015104" cy="230314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659761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spc="-35" dirty="0">
                <a:latin typeface="Georgia"/>
                <a:cs typeface="Georgia"/>
              </a:rPr>
              <a:t>The</a:t>
            </a:r>
            <a:r>
              <a:rPr sz="1500" spc="-4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big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lesson: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using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separate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classes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to 	</a:t>
            </a:r>
            <a:r>
              <a:rPr sz="1500" spc="-70" dirty="0">
                <a:latin typeface="Georgia"/>
                <a:cs typeface="Georgia"/>
              </a:rPr>
              <a:t>encapsulate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functionality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makes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main 	</a:t>
            </a:r>
            <a:r>
              <a:rPr sz="1500" spc="-85" dirty="0">
                <a:latin typeface="Georgia"/>
                <a:cs typeface="Georgia"/>
              </a:rPr>
              <a:t>program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90" dirty="0">
                <a:latin typeface="Georgia"/>
                <a:cs typeface="Georgia"/>
              </a:rPr>
              <a:t>much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simpler.</a:t>
            </a:r>
            <a:endParaRPr sz="1500" dirty="0">
              <a:latin typeface="Georgia"/>
              <a:cs typeface="Georgia"/>
            </a:endParaRPr>
          </a:p>
          <a:p>
            <a:pPr marL="115570" marR="685795" indent="-103504">
              <a:lnSpc>
                <a:spcPts val="1639"/>
              </a:lnSpc>
              <a:spcBef>
                <a:spcPts val="535"/>
              </a:spcBef>
              <a:buFont typeface="Georgia"/>
              <a:buChar char="•"/>
              <a:tabLst>
                <a:tab pos="137159" algn="l"/>
              </a:tabLst>
            </a:pPr>
            <a:r>
              <a:rPr sz="1500" b="1" dirty="0">
                <a:latin typeface="Times"/>
                <a:cs typeface="Times"/>
              </a:rPr>
              <a:t>Encapsulation</a:t>
            </a:r>
            <a:r>
              <a:rPr sz="1500" b="1" spc="-5" dirty="0">
                <a:latin typeface="Times"/>
                <a:cs typeface="Times"/>
              </a:rPr>
              <a:t> </a:t>
            </a:r>
            <a:r>
              <a:rPr sz="1500" dirty="0">
                <a:latin typeface="Georgia"/>
                <a:cs typeface="Georgia"/>
              </a:rPr>
              <a:t>is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one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fundamental 	</a:t>
            </a:r>
            <a:r>
              <a:rPr sz="1500" spc="-60" dirty="0">
                <a:latin typeface="Georgia"/>
                <a:cs typeface="Georgia"/>
              </a:rPr>
              <a:t>concepts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in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b="1" dirty="0">
                <a:latin typeface="Times"/>
                <a:cs typeface="Times"/>
              </a:rPr>
              <a:t>object-</a:t>
            </a:r>
            <a:r>
              <a:rPr sz="1500" b="1" spc="-10" dirty="0">
                <a:latin typeface="Times"/>
                <a:cs typeface="Times"/>
              </a:rPr>
              <a:t>oriented 	</a:t>
            </a:r>
            <a:r>
              <a:rPr sz="1500" b="1" dirty="0">
                <a:latin typeface="Times"/>
                <a:cs typeface="Times"/>
              </a:rPr>
              <a:t>programming</a:t>
            </a:r>
            <a:r>
              <a:rPr sz="1500" b="1" spc="50" dirty="0">
                <a:latin typeface="Times"/>
                <a:cs typeface="Times"/>
              </a:rPr>
              <a:t> </a:t>
            </a:r>
            <a:r>
              <a:rPr sz="1500" spc="-10" dirty="0">
                <a:latin typeface="Georgia"/>
                <a:cs typeface="Georgia"/>
              </a:rPr>
              <a:t>(</a:t>
            </a:r>
            <a:r>
              <a:rPr sz="1500" b="1" spc="-10" dirty="0">
                <a:latin typeface="Times"/>
                <a:cs typeface="Times"/>
              </a:rPr>
              <a:t>OOP</a:t>
            </a:r>
            <a:r>
              <a:rPr sz="1500" spc="-10" dirty="0">
                <a:latin typeface="Georgia"/>
                <a:cs typeface="Georgia"/>
              </a:rPr>
              <a:t>).</a:t>
            </a:r>
            <a:endParaRPr sz="1500" dirty="0">
              <a:latin typeface="Georgia"/>
              <a:cs typeface="Georgia"/>
            </a:endParaRPr>
          </a:p>
          <a:p>
            <a:pPr marL="368933" marR="5080" lvl="1" indent="-107313">
              <a:lnSpc>
                <a:spcPts val="1360"/>
              </a:lnSpc>
              <a:spcBef>
                <a:spcPts val="265"/>
              </a:spcBef>
              <a:buChar char="•"/>
              <a:tabLst>
                <a:tab pos="386713" algn="l"/>
              </a:tabLst>
            </a:pPr>
            <a:r>
              <a:rPr sz="1300" spc="-80" dirty="0">
                <a:latin typeface="Georgia"/>
                <a:cs typeface="Georgia"/>
              </a:rPr>
              <a:t>It</a:t>
            </a:r>
            <a:r>
              <a:rPr sz="1300" spc="20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describes</a:t>
            </a:r>
            <a:r>
              <a:rPr sz="1300" spc="2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spc="20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idea</a:t>
            </a:r>
            <a:r>
              <a:rPr sz="1300" spc="2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of</a:t>
            </a:r>
            <a:r>
              <a:rPr sz="1300" spc="25" dirty="0">
                <a:latin typeface="Georgia"/>
                <a:cs typeface="Georgia"/>
              </a:rPr>
              <a:t> </a:t>
            </a:r>
            <a:r>
              <a:rPr sz="1300" spc="-75" dirty="0">
                <a:latin typeface="Georgia"/>
                <a:cs typeface="Georgia"/>
              </a:rPr>
              <a:t>bundling</a:t>
            </a:r>
            <a:r>
              <a:rPr sz="1300" spc="20" dirty="0">
                <a:latin typeface="Georgia"/>
                <a:cs typeface="Georgia"/>
              </a:rPr>
              <a:t> </a:t>
            </a:r>
            <a:r>
              <a:rPr sz="1300" spc="-85" dirty="0">
                <a:latin typeface="Georgia"/>
                <a:cs typeface="Georgia"/>
              </a:rPr>
              <a:t>data</a:t>
            </a:r>
            <a:r>
              <a:rPr sz="1300" spc="20" dirty="0">
                <a:latin typeface="Georgia"/>
                <a:cs typeface="Georgia"/>
              </a:rPr>
              <a:t> </a:t>
            </a:r>
            <a:r>
              <a:rPr sz="1300" spc="-100" dirty="0">
                <a:latin typeface="Georgia"/>
                <a:cs typeface="Georgia"/>
              </a:rPr>
              <a:t>and</a:t>
            </a:r>
            <a:r>
              <a:rPr sz="1300" spc="20" dirty="0">
                <a:latin typeface="Georgia"/>
                <a:cs typeface="Georgia"/>
              </a:rPr>
              <a:t> </a:t>
            </a:r>
            <a:r>
              <a:rPr sz="1300" spc="-90" dirty="0">
                <a:latin typeface="Georgia"/>
                <a:cs typeface="Georgia"/>
              </a:rPr>
              <a:t>methods</a:t>
            </a:r>
            <a:r>
              <a:rPr sz="1300" spc="25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that 	work</a:t>
            </a:r>
            <a:r>
              <a:rPr sz="1300" spc="-3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on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90" dirty="0">
                <a:latin typeface="Georgia"/>
                <a:cs typeface="Georgia"/>
              </a:rPr>
              <a:t>that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85" dirty="0">
                <a:latin typeface="Georgia"/>
                <a:cs typeface="Georgia"/>
              </a:rPr>
              <a:t>data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within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one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unit,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20" dirty="0">
                <a:latin typeface="Georgia"/>
                <a:cs typeface="Georgia"/>
              </a:rPr>
              <a:t>e.g.,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a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35" dirty="0">
                <a:latin typeface="Georgia"/>
                <a:cs typeface="Georgia"/>
              </a:rPr>
              <a:t>class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25" dirty="0">
                <a:latin typeface="Georgia"/>
                <a:cs typeface="Georgia"/>
              </a:rPr>
              <a:t>in 	</a:t>
            </a:r>
            <a:r>
              <a:rPr sz="1300" spc="-10" dirty="0">
                <a:latin typeface="Georgia"/>
                <a:cs typeface="Georgia"/>
              </a:rPr>
              <a:t>Python.</a:t>
            </a:r>
            <a:endParaRPr sz="1300" dirty="0">
              <a:latin typeface="Georgia"/>
              <a:cs typeface="Georgia"/>
            </a:endParaRPr>
          </a:p>
          <a:p>
            <a:pPr marL="368933" marR="69849" lvl="1" indent="-107313">
              <a:lnSpc>
                <a:spcPts val="1360"/>
              </a:lnSpc>
              <a:spcBef>
                <a:spcPts val="285"/>
              </a:spcBef>
              <a:buChar char="•"/>
              <a:tabLst>
                <a:tab pos="386713" algn="l"/>
              </a:tabLst>
            </a:pPr>
            <a:r>
              <a:rPr sz="1300" spc="-45" dirty="0">
                <a:latin typeface="Georgia"/>
                <a:cs typeface="Georgia"/>
              </a:rPr>
              <a:t>This</a:t>
            </a:r>
            <a:r>
              <a:rPr sz="1300" spc="-35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concept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is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45" dirty="0">
                <a:latin typeface="Georgia"/>
                <a:cs typeface="Georgia"/>
              </a:rPr>
              <a:t>also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often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75" dirty="0">
                <a:latin typeface="Georgia"/>
                <a:cs typeface="Georgia"/>
              </a:rPr>
              <a:t>used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to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hide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internal 	</a:t>
            </a:r>
            <a:r>
              <a:rPr sz="1300" spc="-75" dirty="0">
                <a:latin typeface="Georgia"/>
                <a:cs typeface="Georgia"/>
              </a:rPr>
              <a:t>representation,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or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state,</a:t>
            </a:r>
            <a:r>
              <a:rPr sz="1300" dirty="0">
                <a:latin typeface="Georgia"/>
                <a:cs typeface="Georgia"/>
              </a:rPr>
              <a:t> of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105" dirty="0">
                <a:latin typeface="Georgia"/>
                <a:cs typeface="Georgia"/>
              </a:rPr>
              <a:t>an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45" dirty="0">
                <a:latin typeface="Georgia"/>
                <a:cs typeface="Georgia"/>
              </a:rPr>
              <a:t>object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from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40" dirty="0">
                <a:latin typeface="Georgia"/>
                <a:cs typeface="Georgia"/>
              </a:rPr>
              <a:t>outside.</a:t>
            </a:r>
            <a:endParaRPr sz="1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68186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62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Summary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CD39727-43D3-0E70-8ED4-CC8062CCE1C4}"/>
              </a:ext>
            </a:extLst>
          </p:cNvPr>
          <p:cNvSpPr txBox="1"/>
          <p:nvPr/>
        </p:nvSpPr>
        <p:spPr>
          <a:xfrm>
            <a:off x="812800" y="1101243"/>
            <a:ext cx="5015865" cy="1314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4934" indent="-102870">
              <a:spcBef>
                <a:spcPts val="125"/>
              </a:spcBef>
              <a:buChar char="•"/>
              <a:tabLst>
                <a:tab pos="115570" algn="l"/>
              </a:tabLst>
            </a:pPr>
            <a:r>
              <a:rPr sz="1500" spc="-65" dirty="0">
                <a:latin typeface="Georgia"/>
                <a:cs typeface="Georgia"/>
              </a:rPr>
              <a:t>Today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we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reviewed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object-</a:t>
            </a:r>
            <a:r>
              <a:rPr sz="1500" spc="-85" dirty="0">
                <a:latin typeface="Georgia"/>
                <a:cs typeface="Georgia"/>
              </a:rPr>
              <a:t>oriented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programming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with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Python:</a:t>
            </a:r>
            <a:endParaRPr sz="1500" dirty="0">
              <a:latin typeface="Georgia"/>
              <a:cs typeface="Georgia"/>
            </a:endParaRPr>
          </a:p>
          <a:p>
            <a:pPr marL="368297" lvl="1" indent="-107313">
              <a:spcBef>
                <a:spcPts val="90"/>
              </a:spcBef>
              <a:buChar char="•"/>
              <a:tabLst>
                <a:tab pos="368933" algn="l"/>
              </a:tabLst>
            </a:pPr>
            <a:r>
              <a:rPr sz="1300" spc="-75" dirty="0">
                <a:latin typeface="Georgia"/>
                <a:cs typeface="Georgia"/>
              </a:rPr>
              <a:t>Python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spc="-190" dirty="0">
                <a:latin typeface="Georgia"/>
                <a:cs typeface="Georgia"/>
              </a:rPr>
              <a:t>–</a:t>
            </a:r>
            <a:r>
              <a:rPr sz="1300" spc="20" dirty="0">
                <a:latin typeface="Georgia"/>
                <a:cs typeface="Georgia"/>
              </a:rPr>
              <a:t> </a:t>
            </a:r>
            <a:r>
              <a:rPr sz="1300" spc="-45" dirty="0">
                <a:latin typeface="Georgia"/>
                <a:cs typeface="Georgia"/>
              </a:rPr>
              <a:t>Defining</a:t>
            </a:r>
            <a:r>
              <a:rPr sz="1300" spc="20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classes</a:t>
            </a:r>
            <a:endParaRPr sz="1300" dirty="0">
              <a:latin typeface="Georgia"/>
              <a:cs typeface="Georgia"/>
            </a:endParaRPr>
          </a:p>
          <a:p>
            <a:pPr marL="368297" lvl="1" indent="-107313">
              <a:spcBef>
                <a:spcPts val="80"/>
              </a:spcBef>
              <a:buChar char="•"/>
              <a:tabLst>
                <a:tab pos="368933" algn="l"/>
              </a:tabLst>
            </a:pPr>
            <a:r>
              <a:rPr sz="1300" spc="-75" dirty="0">
                <a:latin typeface="Georgia"/>
                <a:cs typeface="Georgia"/>
              </a:rPr>
              <a:t>Understanding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inheritance</a:t>
            </a:r>
            <a:endParaRPr sz="1300" dirty="0">
              <a:latin typeface="Georgia"/>
              <a:cs typeface="Georgia"/>
            </a:endParaRPr>
          </a:p>
          <a:p>
            <a:pPr marL="368297" lvl="1" indent="-107313">
              <a:spcBef>
                <a:spcPts val="75"/>
              </a:spcBef>
              <a:buChar char="•"/>
              <a:tabLst>
                <a:tab pos="368933" algn="l"/>
              </a:tabLst>
            </a:pPr>
            <a:r>
              <a:rPr sz="1300" spc="-75" dirty="0">
                <a:latin typeface="Georgia"/>
                <a:cs typeface="Georgia"/>
              </a:rPr>
              <a:t>Understanding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60" dirty="0">
                <a:latin typeface="Georgia"/>
                <a:cs typeface="Georgia"/>
              </a:rPr>
              <a:t>concept</a:t>
            </a:r>
            <a:r>
              <a:rPr sz="1300" spc="-2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of.</a:t>
            </a:r>
            <a:r>
              <a:rPr sz="1300" spc="-20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Encaptulation</a:t>
            </a:r>
            <a:endParaRPr sz="1300" dirty="0">
              <a:latin typeface="Georgia"/>
              <a:cs typeface="Georgia"/>
            </a:endParaRPr>
          </a:p>
          <a:p>
            <a:pPr marL="368297" lvl="1" indent="-107313">
              <a:spcBef>
                <a:spcPts val="75"/>
              </a:spcBef>
              <a:buChar char="•"/>
              <a:tabLst>
                <a:tab pos="368933" algn="l"/>
              </a:tabLst>
            </a:pPr>
            <a:r>
              <a:rPr sz="1300" spc="-75" dirty="0">
                <a:latin typeface="Georgia"/>
                <a:cs typeface="Georgia"/>
              </a:rPr>
              <a:t>Understanding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abstraction</a:t>
            </a:r>
            <a:r>
              <a:rPr sz="1300" spc="20" dirty="0">
                <a:latin typeface="Georgia"/>
                <a:cs typeface="Georgia"/>
              </a:rPr>
              <a:t> </a:t>
            </a:r>
            <a:r>
              <a:rPr sz="1300" spc="-100" dirty="0">
                <a:latin typeface="Georgia"/>
                <a:cs typeface="Georgia"/>
              </a:rPr>
              <a:t>and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abstract</a:t>
            </a:r>
            <a:r>
              <a:rPr sz="1300" spc="20" dirty="0">
                <a:latin typeface="Georgia"/>
                <a:cs typeface="Georgia"/>
              </a:rPr>
              <a:t> </a:t>
            </a:r>
            <a:r>
              <a:rPr sz="1300" spc="-85" dirty="0">
                <a:latin typeface="Georgia"/>
                <a:cs typeface="Georgia"/>
              </a:rPr>
              <a:t>data</a:t>
            </a:r>
            <a:r>
              <a:rPr sz="1300" spc="20" dirty="0">
                <a:latin typeface="Georgia"/>
                <a:cs typeface="Georgia"/>
              </a:rPr>
              <a:t> </a:t>
            </a:r>
            <a:r>
              <a:rPr sz="1300" spc="-55" dirty="0">
                <a:latin typeface="Georgia"/>
                <a:cs typeface="Georgia"/>
              </a:rPr>
              <a:t>types</a:t>
            </a:r>
            <a:r>
              <a:rPr sz="1300" spc="15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(ADTs)</a:t>
            </a:r>
            <a:endParaRPr sz="1300" dirty="0">
              <a:latin typeface="Georgia"/>
              <a:cs typeface="Georgia"/>
            </a:endParaRPr>
          </a:p>
          <a:p>
            <a:pPr marL="368297" lvl="1" indent="-107313">
              <a:spcBef>
                <a:spcPts val="75"/>
              </a:spcBef>
              <a:buChar char="•"/>
              <a:tabLst>
                <a:tab pos="368933" algn="l"/>
              </a:tabLst>
            </a:pPr>
            <a:r>
              <a:rPr sz="1300" spc="-75" dirty="0">
                <a:latin typeface="Georgia"/>
                <a:cs typeface="Georgia"/>
              </a:rPr>
              <a:t>Understanding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10" dirty="0">
                <a:latin typeface="Georgia"/>
                <a:cs typeface="Georgia"/>
              </a:rPr>
              <a:t>polymorphism</a:t>
            </a:r>
            <a:endParaRPr sz="13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38456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">
            <a:extLst>
              <a:ext uri="{FF2B5EF4-FFF2-40B4-BE49-F238E27FC236}">
                <a16:creationId xmlns:a16="http://schemas.microsoft.com/office/drawing/2014/main" id="{82BEE449-A84E-698B-F67F-00D49CE12D3C}"/>
              </a:ext>
            </a:extLst>
          </p:cNvPr>
          <p:cNvGrpSpPr/>
          <p:nvPr/>
        </p:nvGrpSpPr>
        <p:grpSpPr>
          <a:xfrm>
            <a:off x="1121415" y="670475"/>
            <a:ext cx="686950" cy="690029"/>
            <a:chOff x="14167" y="0"/>
            <a:chExt cx="6321665" cy="6350000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89B526C-FFB0-70D8-B5CA-BAAE7883B4D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6" name="TextBox 14">
            <a:extLst>
              <a:ext uri="{FF2B5EF4-FFF2-40B4-BE49-F238E27FC236}">
                <a16:creationId xmlns:a16="http://schemas.microsoft.com/office/drawing/2014/main" id="{D0F08819-DB8B-1E88-8067-1DA6D77DFA1B}"/>
              </a:ext>
            </a:extLst>
          </p:cNvPr>
          <p:cNvSpPr txBox="1"/>
          <p:nvPr/>
        </p:nvSpPr>
        <p:spPr>
          <a:xfrm>
            <a:off x="1270000" y="830825"/>
            <a:ext cx="53086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spc="-63" dirty="0">
                <a:solidFill>
                  <a:srgbClr val="C00000"/>
                </a:solidFill>
                <a:latin typeface="Athiti" panose="00000500000000000000" pitchFamily="2" charset="-34"/>
                <a:ea typeface="+mn-lt"/>
                <a:cs typeface="Athiti" panose="00000500000000000000" pitchFamily="2" charset="-34"/>
              </a:rPr>
              <a:t>Part 3: HEI Integrated Data Hub</a:t>
            </a:r>
            <a:endParaRPr lang="en-US" sz="1400" dirty="0">
              <a:solidFill>
                <a:srgbClr val="C00000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840A0-D015-4DC6-5153-5E3201510890}"/>
              </a:ext>
            </a:extLst>
          </p:cNvPr>
          <p:cNvSpPr txBox="1"/>
          <p:nvPr/>
        </p:nvSpPr>
        <p:spPr>
          <a:xfrm>
            <a:off x="1804736" y="1531522"/>
            <a:ext cx="2855563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9" indent="-228599">
              <a:lnSpc>
                <a:spcPct val="200000"/>
              </a:lnSpc>
              <a:buFont typeface="+mj-lt"/>
              <a:buAutoNum type="arabicPeriod"/>
            </a:pPr>
            <a:r>
              <a:rPr lang="th-TH" sz="1000" dirty="0">
                <a:solidFill>
                  <a:schemeClr val="tx1"/>
                </a:solidFill>
                <a:latin typeface="Athiti"/>
                <a:ea typeface="Calibri"/>
                <a:cs typeface="Athiti"/>
              </a:rPr>
              <a:t>ภาพรวมของโครงการ </a:t>
            </a:r>
            <a:r>
              <a:rPr lang="en-US" sz="1000" dirty="0">
                <a:solidFill>
                  <a:schemeClr val="tx1"/>
                </a:solidFill>
                <a:latin typeface="Athiti"/>
                <a:ea typeface="Calibri"/>
                <a:cs typeface="Athiti"/>
              </a:rPr>
              <a:t>HEI Integrated Data Hub </a:t>
            </a:r>
          </a:p>
          <a:p>
            <a:pPr marL="228599" indent="-228599">
              <a:lnSpc>
                <a:spcPct val="200000"/>
              </a:lnSpc>
              <a:buFont typeface="+mj-lt"/>
              <a:buAutoNum type="arabicPeriod"/>
            </a:pPr>
            <a:r>
              <a:rPr lang="th-TH" sz="1000" dirty="0">
                <a:solidFill>
                  <a:schemeClr val="tx1"/>
                </a:solidFill>
                <a:latin typeface="Athiti"/>
                <a:ea typeface="Calibri"/>
                <a:cs typeface="Athiti"/>
              </a:rPr>
              <a:t>การใช้งานเครื่องมือ </a:t>
            </a:r>
            <a:r>
              <a:rPr lang="en-US" sz="1000" dirty="0">
                <a:solidFill>
                  <a:schemeClr val="tx1"/>
                </a:solidFill>
                <a:latin typeface="Athiti"/>
                <a:ea typeface="Calibri"/>
                <a:cs typeface="Athiti"/>
              </a:rPr>
              <a:t>Apache Airflow </a:t>
            </a:r>
          </a:p>
          <a:p>
            <a:pPr marL="228599" indent="-228599">
              <a:lnSpc>
                <a:spcPct val="200000"/>
              </a:lnSpc>
              <a:buFont typeface="+mj-lt"/>
              <a:buAutoNum type="arabicPeriod"/>
            </a:pPr>
            <a:r>
              <a:rPr lang="th-TH" sz="1000" dirty="0">
                <a:solidFill>
                  <a:schemeClr val="tx1"/>
                </a:solidFill>
                <a:latin typeface="Athiti"/>
                <a:ea typeface="Calibri"/>
                <a:cs typeface="Athiti"/>
              </a:rPr>
              <a:t>วิธีการนำเข้าข้อมูลโดยใช้เครื่องมือ </a:t>
            </a:r>
            <a:r>
              <a:rPr lang="en-US" sz="1000" dirty="0">
                <a:solidFill>
                  <a:schemeClr val="tx1"/>
                </a:solidFill>
                <a:latin typeface="Athiti"/>
                <a:ea typeface="Calibri"/>
                <a:cs typeface="Athiti"/>
              </a:rPr>
              <a:t>Apache Airflow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776349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2">
            <a:extLst>
              <a:ext uri="{FF2B5EF4-FFF2-40B4-BE49-F238E27FC236}">
                <a16:creationId xmlns:a16="http://schemas.microsoft.com/office/drawing/2014/main" id="{AF80D7BB-D02D-563A-0740-B5814818305D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64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9B642F-0896-F7E9-DA76-08ED867FFB54}"/>
              </a:ext>
            </a:extLst>
          </p:cNvPr>
          <p:cNvGrpSpPr/>
          <p:nvPr/>
        </p:nvGrpSpPr>
        <p:grpSpPr>
          <a:xfrm>
            <a:off x="484739" y="1112061"/>
            <a:ext cx="5576810" cy="2452374"/>
            <a:chOff x="547207" y="1833631"/>
            <a:chExt cx="10137770" cy="442843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27B14D8-C5E2-D809-4804-CC9DFC708C56}"/>
                </a:ext>
              </a:extLst>
            </p:cNvPr>
            <p:cNvGrpSpPr/>
            <p:nvPr/>
          </p:nvGrpSpPr>
          <p:grpSpPr>
            <a:xfrm>
              <a:off x="547207" y="1833631"/>
              <a:ext cx="10137770" cy="4428433"/>
              <a:chOff x="525120" y="1844674"/>
              <a:chExt cx="10137770" cy="442843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3E2EF0A-F1F1-19A9-202C-FF336735DB6C}"/>
                  </a:ext>
                </a:extLst>
              </p:cNvPr>
              <p:cNvSpPr/>
              <p:nvPr/>
            </p:nvSpPr>
            <p:spPr>
              <a:xfrm>
                <a:off x="5864501" y="3407325"/>
                <a:ext cx="2054085" cy="286578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D54912-15F7-7B1D-C2DA-653969883A02}"/>
                  </a:ext>
                </a:extLst>
              </p:cNvPr>
              <p:cNvSpPr/>
              <p:nvPr/>
            </p:nvSpPr>
            <p:spPr>
              <a:xfrm>
                <a:off x="3048415" y="1844674"/>
                <a:ext cx="2059606" cy="4428433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8" name="Picture 8">
                <a:extLst>
                  <a:ext uri="{FF2B5EF4-FFF2-40B4-BE49-F238E27FC236}">
                    <a16:creationId xmlns:a16="http://schemas.microsoft.com/office/drawing/2014/main" id="{71E44800-B787-A856-25E2-C7A797AD8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1294" y="5095370"/>
                <a:ext cx="975553" cy="975553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5BB1B08-E11D-E7EB-EA09-34F536B3AC0C}"/>
                  </a:ext>
                </a:extLst>
              </p:cNvPr>
              <p:cNvGrpSpPr/>
              <p:nvPr/>
            </p:nvGrpSpPr>
            <p:grpSpPr>
              <a:xfrm>
                <a:off x="6014319" y="1970353"/>
                <a:ext cx="1330681" cy="942331"/>
                <a:chOff x="5692704" y="3377939"/>
                <a:chExt cx="1330681" cy="942331"/>
              </a:xfrm>
            </p:grpSpPr>
            <p:sp>
              <p:nvSpPr>
                <p:cNvPr id="21" name="Cylinder 20">
                  <a:extLst>
                    <a:ext uri="{FF2B5EF4-FFF2-40B4-BE49-F238E27FC236}">
                      <a16:creationId xmlns:a16="http://schemas.microsoft.com/office/drawing/2014/main" id="{4B8FD758-3802-4629-292C-8C41C326F07A}"/>
                    </a:ext>
                  </a:extLst>
                </p:cNvPr>
                <p:cNvSpPr/>
                <p:nvPr/>
              </p:nvSpPr>
              <p:spPr>
                <a:xfrm>
                  <a:off x="5692704" y="3377939"/>
                  <a:ext cx="1330681" cy="942331"/>
                </a:xfrm>
                <a:prstGeom prst="can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80"/>
                </a:p>
              </p:txBody>
            </p:sp>
            <p:sp>
              <p:nvSpPr>
                <p:cNvPr id="23" name="TextBox 3">
                  <a:extLst>
                    <a:ext uri="{FF2B5EF4-FFF2-40B4-BE49-F238E27FC236}">
                      <a16:creationId xmlns:a16="http://schemas.microsoft.com/office/drawing/2014/main" id="{D192C5B6-EB09-6B0F-457F-858D624FD5C6}"/>
                    </a:ext>
                  </a:extLst>
                </p:cNvPr>
                <p:cNvSpPr txBox="1"/>
                <p:nvPr/>
              </p:nvSpPr>
              <p:spPr>
                <a:xfrm>
                  <a:off x="5859106" y="3758214"/>
                  <a:ext cx="1040991" cy="408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871" b="1">
                      <a:solidFill>
                        <a:srgbClr val="414BA4"/>
                      </a:solidFill>
                      <a:latin typeface="Athiti" panose="00000500000000000000" pitchFamily="2" charset="-34"/>
                      <a:cs typeface="Athiti" panose="00000500000000000000" pitchFamily="2" charset="-34"/>
                    </a:rPr>
                    <a:t>MySQL</a:t>
                  </a:r>
                </a:p>
              </p:txBody>
            </p:sp>
          </p:grpSp>
          <p:sp>
            <p:nvSpPr>
              <p:cNvPr id="28" name="TextBox 7">
                <a:extLst>
                  <a:ext uri="{FF2B5EF4-FFF2-40B4-BE49-F238E27FC236}">
                    <a16:creationId xmlns:a16="http://schemas.microsoft.com/office/drawing/2014/main" id="{C70BB57C-37D1-96CC-C4C0-263F67FAEC3A}"/>
                  </a:ext>
                </a:extLst>
              </p:cNvPr>
              <p:cNvSpPr txBox="1"/>
              <p:nvPr/>
            </p:nvSpPr>
            <p:spPr>
              <a:xfrm>
                <a:off x="3138505" y="1890907"/>
                <a:ext cx="1969516" cy="514324"/>
              </a:xfrm>
              <a:prstGeom prst="rect">
                <a:avLst/>
              </a:prstGeom>
              <a:noFill/>
            </p:spPr>
            <p:txBody>
              <a:bodyPr wrap="square" lIns="49784" tIns="24892" rIns="49784" bIns="24892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762">
                    <a:solidFill>
                      <a:srgbClr val="FF0000"/>
                    </a:solidFill>
                    <a:latin typeface="Athiti"/>
                    <a:cs typeface="Athiti"/>
                  </a:rPr>
                  <a:t>Transfer All Data by using Apache Airflow</a:t>
                </a:r>
                <a:endParaRPr lang="en-US" sz="762">
                  <a:solidFill>
                    <a:srgbClr val="FF0000"/>
                  </a:solidFill>
                  <a:latin typeface="Athiti" panose="00000500000000000000" pitchFamily="2" charset="-34"/>
                  <a:cs typeface="Athiti" panose="00000500000000000000" pitchFamily="2" charset="-34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66141BC-BADE-0597-6DE1-3ED6A67BFFCA}"/>
                  </a:ext>
                </a:extLst>
              </p:cNvPr>
              <p:cNvGrpSpPr/>
              <p:nvPr/>
            </p:nvGrpSpPr>
            <p:grpSpPr>
              <a:xfrm>
                <a:off x="525120" y="2573531"/>
                <a:ext cx="1646570" cy="1804355"/>
                <a:chOff x="2334481" y="2919759"/>
                <a:chExt cx="1646570" cy="1804355"/>
              </a:xfrm>
            </p:grpSpPr>
            <p:sp>
              <p:nvSpPr>
                <p:cNvPr id="22" name="TextBox 2">
                  <a:extLst>
                    <a:ext uri="{FF2B5EF4-FFF2-40B4-BE49-F238E27FC236}">
                      <a16:creationId xmlns:a16="http://schemas.microsoft.com/office/drawing/2014/main" id="{20F4D724-E0E4-4314-19BC-A6D80BE4E2CC}"/>
                    </a:ext>
                  </a:extLst>
                </p:cNvPr>
                <p:cNvSpPr txBox="1"/>
                <p:nvPr/>
              </p:nvSpPr>
              <p:spPr>
                <a:xfrm>
                  <a:off x="2334481" y="3881236"/>
                  <a:ext cx="1635241" cy="6507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871" b="1">
                      <a:solidFill>
                        <a:srgbClr val="414BA4"/>
                      </a:solidFill>
                      <a:latin typeface="Athiti" panose="00000500000000000000" pitchFamily="2" charset="-34"/>
                      <a:cs typeface="Athiti" panose="00000500000000000000" pitchFamily="2" charset="-34"/>
                    </a:rPr>
                    <a:t>HEI</a:t>
                  </a:r>
                </a:p>
                <a:p>
                  <a:pPr algn="ctr"/>
                  <a:r>
                    <a:rPr lang="en-US" sz="871">
                      <a:solidFill>
                        <a:srgbClr val="414BA4"/>
                      </a:solidFill>
                      <a:latin typeface="Athiti" panose="00000500000000000000" pitchFamily="2" charset="-34"/>
                      <a:cs typeface="Athiti" panose="00000500000000000000" pitchFamily="2" charset="-34"/>
                    </a:rPr>
                    <a:t>(THE, QS, UMR)</a:t>
                  </a:r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C5A2D064-9204-3679-7551-F45325FC11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51586" y="3046463"/>
                  <a:ext cx="601033" cy="6010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353A1229-3647-2DC8-BB3B-A1D015C2A501}"/>
                    </a:ext>
                  </a:extLst>
                </p:cNvPr>
                <p:cNvSpPr/>
                <p:nvPr/>
              </p:nvSpPr>
              <p:spPr>
                <a:xfrm>
                  <a:off x="2386932" y="2919759"/>
                  <a:ext cx="1594119" cy="1804355"/>
                </a:xfrm>
                <a:prstGeom prst="round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9784" tIns="24892" rIns="49784" bIns="24892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80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pic>
            <p:nvPicPr>
              <p:cNvPr id="36" name="Picture 35" descr="A picture containing text, accessory, vector graphics&#10;&#10;Description automatically generated">
                <a:extLst>
                  <a:ext uri="{FF2B5EF4-FFF2-40B4-BE49-F238E27FC236}">
                    <a16:creationId xmlns:a16="http://schemas.microsoft.com/office/drawing/2014/main" id="{A5CDA325-8F7F-37E9-4760-A001CD57C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7546" y="2994836"/>
                <a:ext cx="980003" cy="957919"/>
              </a:xfrm>
              <a:prstGeom prst="rect">
                <a:avLst/>
              </a:prstGeom>
            </p:spPr>
          </p:pic>
          <p:pic>
            <p:nvPicPr>
              <p:cNvPr id="51" name="Picture 10" descr="Logo, icon&#10;&#10;Description automatically generated">
                <a:extLst>
                  <a:ext uri="{FF2B5EF4-FFF2-40B4-BE49-F238E27FC236}">
                    <a16:creationId xmlns:a16="http://schemas.microsoft.com/office/drawing/2014/main" id="{5DBE9467-8F94-01C9-2091-BF3668BFE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65441" y="3823290"/>
                <a:ext cx="1053549" cy="917275"/>
              </a:xfrm>
              <a:prstGeom prst="rect">
                <a:avLst/>
              </a:prstGeom>
            </p:spPr>
          </p:pic>
          <p:sp>
            <p:nvSpPr>
              <p:cNvPr id="13" name="TextBox 7">
                <a:extLst>
                  <a:ext uri="{FF2B5EF4-FFF2-40B4-BE49-F238E27FC236}">
                    <a16:creationId xmlns:a16="http://schemas.microsoft.com/office/drawing/2014/main" id="{7AA09772-2FC7-98DC-516D-85B105EDE160}"/>
                  </a:ext>
                </a:extLst>
              </p:cNvPr>
              <p:cNvSpPr txBox="1"/>
              <p:nvPr/>
            </p:nvSpPr>
            <p:spPr>
              <a:xfrm>
                <a:off x="3459158" y="4314767"/>
                <a:ext cx="1243834" cy="302550"/>
              </a:xfrm>
              <a:prstGeom prst="rect">
                <a:avLst/>
              </a:prstGeom>
              <a:noFill/>
            </p:spPr>
            <p:txBody>
              <a:bodyPr wrap="square" lIns="49784" tIns="24892" rIns="49784" bIns="24892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762">
                    <a:solidFill>
                      <a:srgbClr val="FF0000"/>
                    </a:solidFill>
                    <a:latin typeface="Athiti"/>
                    <a:cs typeface="Athiti"/>
                  </a:rPr>
                  <a:t>Data Lineage</a:t>
                </a:r>
                <a:endParaRPr lang="en-US" sz="980"/>
              </a:p>
            </p:txBody>
          </p:sp>
          <p:pic>
            <p:nvPicPr>
              <p:cNvPr id="16" name="Picture 2" descr="Dremio | The Forever-Free Data Lakehouse Platform">
                <a:extLst>
                  <a:ext uri="{FF2B5EF4-FFF2-40B4-BE49-F238E27FC236}">
                    <a16:creationId xmlns:a16="http://schemas.microsoft.com/office/drawing/2014/main" id="{5C76771A-1F3B-62EA-38CC-38DA83B940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91157" y="2199995"/>
                <a:ext cx="1492914" cy="4767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TextBox 2">
                <a:extLst>
                  <a:ext uri="{FF2B5EF4-FFF2-40B4-BE49-F238E27FC236}">
                    <a16:creationId xmlns:a16="http://schemas.microsoft.com/office/drawing/2014/main" id="{94201AAB-D89E-9B73-3711-96DC56471B4C}"/>
                  </a:ext>
                </a:extLst>
              </p:cNvPr>
              <p:cNvSpPr txBox="1"/>
              <p:nvPr/>
            </p:nvSpPr>
            <p:spPr>
              <a:xfrm>
                <a:off x="3230519" y="5184171"/>
                <a:ext cx="1685256" cy="3327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49784" tIns="24892" rIns="49784" bIns="24892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71">
                    <a:solidFill>
                      <a:srgbClr val="414BA4"/>
                    </a:solidFill>
                    <a:latin typeface="Athiti"/>
                    <a:cs typeface="Athiti"/>
                  </a:rPr>
                  <a:t>Run DAGs</a:t>
                </a:r>
              </a:p>
            </p:txBody>
          </p:sp>
          <p:sp>
            <p:nvSpPr>
              <p:cNvPr id="40" name="TextBox 3">
                <a:extLst>
                  <a:ext uri="{FF2B5EF4-FFF2-40B4-BE49-F238E27FC236}">
                    <a16:creationId xmlns:a16="http://schemas.microsoft.com/office/drawing/2014/main" id="{7FF82ED8-95C7-32CF-B0B5-5402A35EFA1B}"/>
                  </a:ext>
                </a:extLst>
              </p:cNvPr>
              <p:cNvSpPr txBox="1"/>
              <p:nvPr/>
            </p:nvSpPr>
            <p:spPr>
              <a:xfrm>
                <a:off x="3230519" y="5645758"/>
                <a:ext cx="1685256" cy="3327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49784" tIns="24892" rIns="49784" bIns="24892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71">
                    <a:solidFill>
                      <a:srgbClr val="414BA4"/>
                    </a:solidFill>
                    <a:latin typeface="Athiti"/>
                    <a:cs typeface="Athiti"/>
                  </a:rPr>
                  <a:t>Monitoring</a:t>
                </a:r>
              </a:p>
            </p:txBody>
          </p:sp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2FA5249C-14DD-1F58-E973-7546EFCB34E0}"/>
                  </a:ext>
                </a:extLst>
              </p:cNvPr>
              <p:cNvSpPr txBox="1"/>
              <p:nvPr/>
            </p:nvSpPr>
            <p:spPr>
              <a:xfrm>
                <a:off x="6048106" y="5183331"/>
                <a:ext cx="1680100" cy="3327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49784" tIns="24892" rIns="49784" bIns="24892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71">
                    <a:solidFill>
                      <a:srgbClr val="414BA4"/>
                    </a:solidFill>
                    <a:latin typeface="Athiti"/>
                    <a:cs typeface="Athiti"/>
                  </a:rPr>
                  <a:t>Data Discovery</a:t>
                </a:r>
              </a:p>
            </p:txBody>
          </p:sp>
          <p:sp>
            <p:nvSpPr>
              <p:cNvPr id="5" name="TextBox 3">
                <a:extLst>
                  <a:ext uri="{FF2B5EF4-FFF2-40B4-BE49-F238E27FC236}">
                    <a16:creationId xmlns:a16="http://schemas.microsoft.com/office/drawing/2014/main" id="{6739E2F5-5117-933A-A911-52682F01CF73}"/>
                  </a:ext>
                </a:extLst>
              </p:cNvPr>
              <p:cNvSpPr txBox="1"/>
              <p:nvPr/>
            </p:nvSpPr>
            <p:spPr>
              <a:xfrm>
                <a:off x="6048104" y="5642540"/>
                <a:ext cx="1680099" cy="3327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49784" tIns="24892" rIns="49784" bIns="24892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71">
                    <a:solidFill>
                      <a:srgbClr val="414BA4"/>
                    </a:solidFill>
                    <a:latin typeface="Athiti"/>
                    <a:cs typeface="Athiti"/>
                  </a:rPr>
                  <a:t>Searching</a:t>
                </a:r>
              </a:p>
            </p:txBody>
          </p:sp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304F3A62-F008-C3B4-2C2D-13B7BFB76511}"/>
                  </a:ext>
                </a:extLst>
              </p:cNvPr>
              <p:cNvSpPr txBox="1"/>
              <p:nvPr/>
            </p:nvSpPr>
            <p:spPr>
              <a:xfrm>
                <a:off x="8791322" y="5182490"/>
                <a:ext cx="1680100" cy="3327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49784" tIns="24892" rIns="49784" bIns="24892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71">
                    <a:solidFill>
                      <a:srgbClr val="414BA4"/>
                    </a:solidFill>
                    <a:latin typeface="Athiti"/>
                    <a:cs typeface="Athiti"/>
                  </a:rPr>
                  <a:t>Clean Data</a:t>
                </a:r>
                <a:endParaRPr lang="en-US" sz="980"/>
              </a:p>
            </p:txBody>
          </p:sp>
          <p:sp>
            <p:nvSpPr>
              <p:cNvPr id="20" name="TextBox 3">
                <a:extLst>
                  <a:ext uri="{FF2B5EF4-FFF2-40B4-BE49-F238E27FC236}">
                    <a16:creationId xmlns:a16="http://schemas.microsoft.com/office/drawing/2014/main" id="{E898F202-3019-EEC5-02D6-D29DAC48DE76}"/>
                  </a:ext>
                </a:extLst>
              </p:cNvPr>
              <p:cNvSpPr txBox="1"/>
              <p:nvPr/>
            </p:nvSpPr>
            <p:spPr>
              <a:xfrm>
                <a:off x="8791322" y="5644842"/>
                <a:ext cx="1680099" cy="3327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49784" tIns="24892" rIns="49784" bIns="24892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71">
                    <a:solidFill>
                      <a:srgbClr val="414BA4"/>
                    </a:solidFill>
                    <a:latin typeface="Athiti"/>
                    <a:cs typeface="Athiti"/>
                  </a:rPr>
                  <a:t>Queries</a:t>
                </a:r>
                <a:endParaRPr lang="en-US" sz="980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B1826B4F-9053-74D9-D6DC-4C6397895B8E}"/>
                  </a:ext>
                </a:extLst>
              </p:cNvPr>
              <p:cNvCxnSpPr/>
              <p:nvPr/>
            </p:nvCxnSpPr>
            <p:spPr>
              <a:xfrm flipV="1">
                <a:off x="2173621" y="3439482"/>
                <a:ext cx="1321980" cy="7088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F0C25ABE-7A25-0E15-A552-CE8C1031DA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47490" y="2445569"/>
                <a:ext cx="1321980" cy="7088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6B8A3F-9D73-E7D8-E6AC-B8F3E5B617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3925" y="5611092"/>
                <a:ext cx="985154" cy="3955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or: Elbow 34">
                <a:extLst>
                  <a:ext uri="{FF2B5EF4-FFF2-40B4-BE49-F238E27FC236}">
                    <a16:creationId xmlns:a16="http://schemas.microsoft.com/office/drawing/2014/main" id="{00168AD0-2FEF-4413-B2AE-1661256037D7}"/>
                  </a:ext>
                </a:extLst>
              </p:cNvPr>
              <p:cNvCxnSpPr>
                <a:cxnSpLocks/>
                <a:endCxn id="21" idx="2"/>
              </p:cNvCxnSpPr>
              <p:nvPr/>
            </p:nvCxnSpPr>
            <p:spPr>
              <a:xfrm flipV="1">
                <a:off x="4023986" y="2441519"/>
                <a:ext cx="1990333" cy="480783"/>
              </a:xfrm>
              <a:prstGeom prst="bentConnector3">
                <a:avLst>
                  <a:gd name="adj1" fmla="val -72"/>
                </a:avLst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93905D24-BCEB-F35E-E10C-CF7BEA204E7C}"/>
                  </a:ext>
                </a:extLst>
              </p:cNvPr>
              <p:cNvCxnSpPr>
                <a:cxnSpLocks/>
                <a:endCxn id="51" idx="1"/>
              </p:cNvCxnSpPr>
              <p:nvPr/>
            </p:nvCxnSpPr>
            <p:spPr>
              <a:xfrm>
                <a:off x="4018047" y="3996436"/>
                <a:ext cx="2347394" cy="285492"/>
              </a:xfrm>
              <a:prstGeom prst="bentConnector3">
                <a:avLst>
                  <a:gd name="adj1" fmla="val -334"/>
                </a:avLst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2D0EB70-CF7E-F87C-33CA-0416A003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4924" y="5611092"/>
                <a:ext cx="819502" cy="3955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DF3AABF-05C3-FF35-4C29-1C465FFFF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4445" y="5605569"/>
                <a:ext cx="764285" cy="9477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FCEFE6B-2F31-7777-BEBD-104300D14113}"/>
                  </a:ext>
                </a:extLst>
              </p:cNvPr>
              <p:cNvSpPr/>
              <p:nvPr/>
            </p:nvSpPr>
            <p:spPr>
              <a:xfrm>
                <a:off x="8603284" y="1844674"/>
                <a:ext cx="2059606" cy="4428433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73895028-C401-9AB3-99A4-8568427B0CF4}"/>
                </a:ext>
              </a:extLst>
            </p:cNvPr>
            <p:cNvCxnSpPr/>
            <p:nvPr/>
          </p:nvCxnSpPr>
          <p:spPr>
            <a:xfrm>
              <a:off x="6731506" y="2915526"/>
              <a:ext cx="3386" cy="86067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B30EF43-F5C8-C10F-32A2-AACA264F0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927" y="2659853"/>
              <a:ext cx="802899" cy="802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C1258B-0B67-7633-E76E-434EAB6137B6}"/>
              </a:ext>
            </a:extLst>
          </p:cNvPr>
          <p:cNvGrpSpPr/>
          <p:nvPr/>
        </p:nvGrpSpPr>
        <p:grpSpPr>
          <a:xfrm>
            <a:off x="284205" y="65884"/>
            <a:ext cx="6362935" cy="893976"/>
            <a:chOff x="506458" y="121012"/>
            <a:chExt cx="11687023" cy="1641996"/>
          </a:xfrm>
        </p:grpSpPr>
        <p:sp>
          <p:nvSpPr>
            <p:cNvPr id="14" name="TextBox 17">
              <a:extLst>
                <a:ext uri="{FF2B5EF4-FFF2-40B4-BE49-F238E27FC236}">
                  <a16:creationId xmlns:a16="http://schemas.microsoft.com/office/drawing/2014/main" id="{6102EF58-02C3-9851-1827-E85AD2AE5B0A}"/>
                </a:ext>
              </a:extLst>
            </p:cNvPr>
            <p:cNvSpPr txBox="1"/>
            <p:nvPr/>
          </p:nvSpPr>
          <p:spPr>
            <a:xfrm>
              <a:off x="11298958" y="121012"/>
              <a:ext cx="653844" cy="2119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905"/>
                </a:lnSpc>
              </a:pPr>
              <a:r>
                <a:rPr lang="en-US" sz="762" spc="-18">
                  <a:solidFill>
                    <a:srgbClr val="414BA4"/>
                  </a:solidFill>
                  <a:latin typeface="Montserrat"/>
                </a:rPr>
                <a:t>Page</a:t>
              </a:r>
              <a:endParaRPr lang="en-US" sz="762">
                <a:solidFill>
                  <a:srgbClr val="414BA4"/>
                </a:solidFill>
              </a:endParaRPr>
            </a:p>
          </p:txBody>
        </p:sp>
        <p:grpSp>
          <p:nvGrpSpPr>
            <p:cNvPr id="27" name="Group 4">
              <a:extLst>
                <a:ext uri="{FF2B5EF4-FFF2-40B4-BE49-F238E27FC236}">
                  <a16:creationId xmlns:a16="http://schemas.microsoft.com/office/drawing/2014/main" id="{091106E1-73C2-FC12-4BDA-2CD682A46DE8}"/>
                </a:ext>
              </a:extLst>
            </p:cNvPr>
            <p:cNvGrpSpPr/>
            <p:nvPr/>
          </p:nvGrpSpPr>
          <p:grpSpPr>
            <a:xfrm>
              <a:off x="506458" y="389738"/>
              <a:ext cx="1360505" cy="1366603"/>
              <a:chOff x="14167" y="0"/>
              <a:chExt cx="6321665" cy="6350000"/>
            </a:xfrm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988814A8-3F31-C641-6DB6-1F9B9D0A371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</p:sp>
        </p:grpSp>
        <p:sp>
          <p:nvSpPr>
            <p:cNvPr id="43" name="TextBox 14">
              <a:extLst>
                <a:ext uri="{FF2B5EF4-FFF2-40B4-BE49-F238E27FC236}">
                  <a16:creationId xmlns:a16="http://schemas.microsoft.com/office/drawing/2014/main" id="{E02ABB08-D43F-6595-1E3C-F36EFD4A86C1}"/>
                </a:ext>
              </a:extLst>
            </p:cNvPr>
            <p:cNvSpPr txBox="1"/>
            <p:nvPr/>
          </p:nvSpPr>
          <p:spPr>
            <a:xfrm>
              <a:off x="748951" y="652227"/>
              <a:ext cx="11444530" cy="8309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1"/>
              <a:r>
                <a:rPr lang="th-TH" sz="2940" b="1" dirty="0">
                  <a:solidFill>
                    <a:srgbClr val="414BA4"/>
                  </a:solidFill>
                  <a:latin typeface="Athiti"/>
                  <a:cs typeface="Athiti"/>
                </a:rPr>
                <a:t>แผนภาพแสดงภาพรวมของโครงการ</a:t>
              </a:r>
              <a:endParaRPr lang="en-US" sz="2940" b="1" dirty="0">
                <a:solidFill>
                  <a:srgbClr val="414BA4"/>
                </a:solidFill>
                <a:latin typeface="Athiti"/>
                <a:cs typeface="Athiti"/>
              </a:endParaRPr>
            </a:p>
          </p:txBody>
        </p:sp>
        <p:sp>
          <p:nvSpPr>
            <p:cNvPr id="41" name="TextBox 14">
              <a:extLst>
                <a:ext uri="{FF2B5EF4-FFF2-40B4-BE49-F238E27FC236}">
                  <a16:creationId xmlns:a16="http://schemas.microsoft.com/office/drawing/2014/main" id="{43465B40-FFB6-DE67-09E9-3D9B12F4152D}"/>
                </a:ext>
              </a:extLst>
            </p:cNvPr>
            <p:cNvSpPr txBox="1"/>
            <p:nvPr/>
          </p:nvSpPr>
          <p:spPr>
            <a:xfrm>
              <a:off x="1423470" y="1393558"/>
              <a:ext cx="1419759" cy="3694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1"/>
              <a:r>
                <a:rPr lang="en-US" sz="1307">
                  <a:solidFill>
                    <a:srgbClr val="414BA4"/>
                  </a:solidFill>
                  <a:latin typeface="Athiti"/>
                  <a:cs typeface="Athiti"/>
                </a:rPr>
                <a:t>(1/3)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81916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82546" y="212192"/>
            <a:ext cx="744039" cy="74403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572555" y="355102"/>
            <a:ext cx="3731671" cy="45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th-TH" sz="2940" b="1">
                <a:solidFill>
                  <a:srgbClr val="414BA4"/>
                </a:solidFill>
                <a:latin typeface="Athiti"/>
                <a:cs typeface="Athiti"/>
              </a:rPr>
              <a:t>ทำความรู้จักกับ </a:t>
            </a:r>
            <a:r>
              <a:rPr lang="en-US" sz="2940" b="1">
                <a:solidFill>
                  <a:srgbClr val="414BA4"/>
                </a:solidFill>
                <a:latin typeface="Athiti"/>
                <a:cs typeface="Athiti"/>
              </a:rPr>
              <a:t>HEI </a:t>
            </a:r>
          </a:p>
        </p:txBody>
      </p:sp>
      <p:pic>
        <p:nvPicPr>
          <p:cNvPr id="1026" name="Picture 2" descr="Public">
            <a:extLst>
              <a:ext uri="{FF2B5EF4-FFF2-40B4-BE49-F238E27FC236}">
                <a16:creationId xmlns:a16="http://schemas.microsoft.com/office/drawing/2014/main" id="{41813DD6-9B46-6F6E-8530-F0307565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3" y="2784082"/>
            <a:ext cx="1519710" cy="2212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QS World Rankings 2022 « St. Clare's Careers">
            <a:extLst>
              <a:ext uri="{FF2B5EF4-FFF2-40B4-BE49-F238E27FC236}">
                <a16:creationId xmlns:a16="http://schemas.microsoft.com/office/drawing/2014/main" id="{0C77F748-433C-0555-DF7C-A9C5DE6B2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835" y="2626913"/>
            <a:ext cx="1242602" cy="54177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KU Leuven remains 45th in World University Rankings 2021 – KU Leuven Global">
            <a:extLst>
              <a:ext uri="{FF2B5EF4-FFF2-40B4-BE49-F238E27FC236}">
                <a16:creationId xmlns:a16="http://schemas.microsoft.com/office/drawing/2014/main" id="{44AE792A-FC05-C4A0-6D91-9FE392E81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446" y="2713692"/>
            <a:ext cx="773162" cy="368219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lide Number Placeholder 22">
            <a:extLst>
              <a:ext uri="{FF2B5EF4-FFF2-40B4-BE49-F238E27FC236}">
                <a16:creationId xmlns:a16="http://schemas.microsoft.com/office/drawing/2014/main" id="{82EFD269-D1ED-70A6-A87B-E393AE0D406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65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3B215105-99A0-50BE-70E1-4FD66DDA2F02}"/>
              </a:ext>
            </a:extLst>
          </p:cNvPr>
          <p:cNvSpPr txBox="1"/>
          <p:nvPr/>
        </p:nvSpPr>
        <p:spPr>
          <a:xfrm>
            <a:off x="6205899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sp>
        <p:nvSpPr>
          <p:cNvPr id="3" name="AutoShape 22">
            <a:extLst>
              <a:ext uri="{FF2B5EF4-FFF2-40B4-BE49-F238E27FC236}">
                <a16:creationId xmlns:a16="http://schemas.microsoft.com/office/drawing/2014/main" id="{DDED8185-0DC3-3AB3-3D01-05C4E94DFFB9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50E07DA5-31F9-7681-04E2-F20207C25E10}"/>
              </a:ext>
            </a:extLst>
          </p:cNvPr>
          <p:cNvSpPr txBox="1"/>
          <p:nvPr/>
        </p:nvSpPr>
        <p:spPr>
          <a:xfrm>
            <a:off x="839053" y="781342"/>
            <a:ext cx="772980" cy="201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1307">
                <a:solidFill>
                  <a:srgbClr val="414BA4"/>
                </a:solidFill>
                <a:latin typeface="Athiti"/>
                <a:cs typeface="Athiti"/>
              </a:rPr>
              <a:t>(2/3)</a:t>
            </a:r>
          </a:p>
        </p:txBody>
      </p:sp>
      <p:sp>
        <p:nvSpPr>
          <p:cNvPr id="2" name="TextBox 21">
            <a:extLst>
              <a:ext uri="{FF2B5EF4-FFF2-40B4-BE49-F238E27FC236}">
                <a16:creationId xmlns:a16="http://schemas.microsoft.com/office/drawing/2014/main" id="{82E9DED4-024B-BD06-46EB-F229D5D2CED8}"/>
              </a:ext>
            </a:extLst>
          </p:cNvPr>
          <p:cNvSpPr txBox="1"/>
          <p:nvPr/>
        </p:nvSpPr>
        <p:spPr>
          <a:xfrm>
            <a:off x="696443" y="1371674"/>
            <a:ext cx="5157699" cy="1072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1742" dirty="0">
                <a:solidFill>
                  <a:srgbClr val="414BA4"/>
                </a:solidFill>
                <a:latin typeface="Athiti"/>
                <a:cs typeface="Athiti"/>
              </a:rPr>
              <a:t>         เป็นการเก็บรวบรวมข้อมูลการจัดอันดับมหาวิทยาลัยของทั้ง</a:t>
            </a:r>
            <a:r>
              <a:rPr lang="en-US" sz="1742" dirty="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th-TH" sz="1742" dirty="0">
                <a:solidFill>
                  <a:srgbClr val="414BA4"/>
                </a:solidFill>
                <a:latin typeface="Athiti"/>
                <a:cs typeface="Athiti"/>
              </a:rPr>
              <a:t>3</a:t>
            </a:r>
            <a:r>
              <a:rPr lang="en-US" sz="1742" dirty="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th-TH" sz="1742" dirty="0">
                <a:solidFill>
                  <a:srgbClr val="414BA4"/>
                </a:solidFill>
                <a:latin typeface="Athiti"/>
                <a:cs typeface="Athiti"/>
              </a:rPr>
              <a:t>เว็บไซต์ ได้แก่ U-M</a:t>
            </a:r>
            <a:r>
              <a:rPr lang="en-US" sz="1742" dirty="0" err="1">
                <a:solidFill>
                  <a:srgbClr val="414BA4"/>
                </a:solidFill>
                <a:latin typeface="Athiti"/>
                <a:cs typeface="Athiti"/>
              </a:rPr>
              <a:t>ultirank</a:t>
            </a:r>
            <a:r>
              <a:rPr lang="th-TH" sz="1742" dirty="0">
                <a:solidFill>
                  <a:srgbClr val="414BA4"/>
                </a:solidFill>
                <a:latin typeface="Athiti"/>
                <a:cs typeface="Athiti"/>
              </a:rPr>
              <a:t>,T</a:t>
            </a:r>
            <a:r>
              <a:rPr lang="en-US" sz="1742" dirty="0" err="1">
                <a:solidFill>
                  <a:srgbClr val="414BA4"/>
                </a:solidFill>
                <a:latin typeface="Athiti"/>
                <a:cs typeface="Athiti"/>
              </a:rPr>
              <a:t>imes</a:t>
            </a:r>
            <a:r>
              <a:rPr lang="en-US" sz="1742" dirty="0">
                <a:solidFill>
                  <a:srgbClr val="414BA4"/>
                </a:solidFill>
                <a:latin typeface="Athiti"/>
                <a:cs typeface="Athiti"/>
              </a:rPr>
              <a:t> Higher Education</a:t>
            </a:r>
            <a:r>
              <a:rPr lang="th-TH" sz="1742" dirty="0">
                <a:solidFill>
                  <a:srgbClr val="414BA4"/>
                </a:solidFill>
                <a:latin typeface="Athiti"/>
                <a:cs typeface="Athiti"/>
              </a:rPr>
              <a:t>,</a:t>
            </a:r>
            <a:r>
              <a:rPr lang="en-US" sz="1742" dirty="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th-TH" sz="1742" dirty="0">
                <a:solidFill>
                  <a:srgbClr val="414BA4"/>
                </a:solidFill>
                <a:latin typeface="Athiti"/>
                <a:cs typeface="Athiti"/>
              </a:rPr>
              <a:t>QS เพื่อนำข้อมูลเหล่านั้นมาใช้ประโยชน์ในด้านต่างๆ เช่น Employer Platform</a:t>
            </a:r>
          </a:p>
        </p:txBody>
      </p:sp>
    </p:spTree>
    <p:extLst>
      <p:ext uri="{BB962C8B-B14F-4D97-AF65-F5344CB8AC3E}">
        <p14:creationId xmlns:p14="http://schemas.microsoft.com/office/powerpoint/2010/main" val="806593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82546" y="212192"/>
            <a:ext cx="744039" cy="74403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566542" y="343076"/>
            <a:ext cx="3731671" cy="45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th-TH" sz="2940" b="1">
                <a:solidFill>
                  <a:srgbClr val="414BA4"/>
                </a:solidFill>
                <a:latin typeface="Athiti"/>
                <a:cs typeface="Athiti"/>
              </a:rPr>
              <a:t>แหล่งที่มาของข้อมูล</a:t>
            </a:r>
            <a:endParaRPr lang="en-US" sz="2940" b="1">
              <a:solidFill>
                <a:srgbClr val="414BA4"/>
              </a:solidFill>
              <a:latin typeface="Athiti"/>
              <a:cs typeface="Athiti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15278" y="1405970"/>
            <a:ext cx="1365682" cy="138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1524" spc="-18">
                <a:solidFill>
                  <a:srgbClr val="414BA4"/>
                </a:solidFill>
                <a:latin typeface="Montserrat Extra-Bold" panose="020B0604020202020204" charset="0"/>
              </a:rPr>
              <a:t>U-MULTIRANK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4498" y="1900915"/>
            <a:ext cx="1433406" cy="46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ts val="1662"/>
              </a:lnSpc>
              <a:defRPr sz="2800" spc="-33">
                <a:solidFill>
                  <a:srgbClr val="414BA4"/>
                </a:solidFill>
                <a:latin typeface="Montserrat Extra-Bold" panose="020B0604020202020204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524">
                <a:latin typeface="Montserrat Extra-Bold"/>
              </a:rPr>
              <a:t>Times Higher</a:t>
            </a:r>
          </a:p>
          <a:p>
            <a:pPr algn="r">
              <a:lnSpc>
                <a:spcPct val="100000"/>
              </a:lnSpc>
            </a:pPr>
            <a:r>
              <a:rPr lang="en-US" sz="1524">
                <a:latin typeface="Montserrat Extra-Bold"/>
              </a:rPr>
              <a:t>Education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4167" y="2658852"/>
            <a:ext cx="1062804" cy="46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r">
              <a:lnSpc>
                <a:spcPct val="100000"/>
              </a:lnSpc>
              <a:defRPr sz="2800" spc="-33">
                <a:solidFill>
                  <a:srgbClr val="414BA4"/>
                </a:solidFill>
                <a:latin typeface="Montserrat Extra-Bold" panose="020B0604020202020204" charset="0"/>
              </a:defRPr>
            </a:lvl1pPr>
          </a:lstStyle>
          <a:p>
            <a:r>
              <a:rPr lang="en-US" sz="1524" err="1"/>
              <a:t>Quacquarelli</a:t>
            </a:r>
            <a:r>
              <a:rPr lang="en-US" sz="1524"/>
              <a:t> Symonds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25121" y="1966910"/>
            <a:ext cx="3799728" cy="558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ts val="2300"/>
              </a:lnSpc>
              <a:defRPr sz="2000">
                <a:solidFill>
                  <a:srgbClr val="414BA4"/>
                </a:solidFill>
                <a:latin typeface="Athiti" panose="00000500000000000000" pitchFamily="2" charset="-34"/>
                <a:cs typeface="Athiti" panose="00000500000000000000" pitchFamily="2" charset="-34"/>
              </a:defRPr>
            </a:lvl1pPr>
          </a:lstStyle>
          <a:p>
            <a:pPr algn="l"/>
            <a:r>
              <a:rPr lang="en-US" sz="1089">
                <a:latin typeface="Athiti"/>
                <a:cs typeface="Athiti"/>
              </a:rPr>
              <a:t>Times Higher Education </a:t>
            </a:r>
            <a:r>
              <a:rPr lang="th-TH" sz="1089">
                <a:latin typeface="Athiti"/>
                <a:cs typeface="Athiti"/>
              </a:rPr>
              <a:t>หรือ </a:t>
            </a:r>
            <a:r>
              <a:rPr lang="en-US" sz="1089">
                <a:latin typeface="Athiti"/>
                <a:cs typeface="Athiti"/>
              </a:rPr>
              <a:t>THE </a:t>
            </a:r>
            <a:r>
              <a:rPr lang="th-TH" sz="1089">
                <a:latin typeface="Athiti"/>
                <a:cs typeface="Athiti"/>
              </a:rPr>
              <a:t>องค์กรจัดอันดับมหาวิทยาลัยโลก จากประเทศอังกฤษ </a:t>
            </a:r>
            <a:endParaRPr lang="en-US" sz="1089">
              <a:latin typeface="Athiti"/>
              <a:cs typeface="Athiti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124247" y="1208338"/>
            <a:ext cx="3924121" cy="501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2"/>
              </a:lnSpc>
            </a:pPr>
            <a:r>
              <a:rPr lang="th-TH" sz="1089">
                <a:solidFill>
                  <a:srgbClr val="414BA4"/>
                </a:solidFill>
                <a:latin typeface="Athiti"/>
                <a:cs typeface="Athiti"/>
              </a:rPr>
              <a:t>สถาบันการจัดอันดับสถาบันอุดมศึกษาที่ได้รับทุนสนับสนุนจากสหภาพยุโรป </a:t>
            </a:r>
            <a:endParaRPr lang="en-US" sz="1089">
              <a:solidFill>
                <a:srgbClr val="414BA4"/>
              </a:solidFill>
              <a:latin typeface="Athiti"/>
              <a:cs typeface="Athiti"/>
            </a:endParaRPr>
          </a:p>
          <a:p>
            <a:pPr>
              <a:lnSpc>
                <a:spcPts val="1252"/>
              </a:lnSpc>
            </a:pPr>
            <a:r>
              <a:rPr lang="th-TH" sz="1089">
                <a:solidFill>
                  <a:srgbClr val="414BA4"/>
                </a:solidFill>
                <a:latin typeface="Athiti"/>
                <a:cs typeface="Athiti"/>
              </a:rPr>
              <a:t>(</a:t>
            </a:r>
            <a:r>
              <a:rPr lang="en-US" sz="1089">
                <a:solidFill>
                  <a:srgbClr val="414BA4"/>
                </a:solidFill>
                <a:latin typeface="Athiti"/>
                <a:cs typeface="Athiti"/>
              </a:rPr>
              <a:t>The European Commission's Erasmus + Programme) </a:t>
            </a:r>
            <a:r>
              <a:rPr lang="th-TH" sz="1089">
                <a:solidFill>
                  <a:srgbClr val="414BA4"/>
                </a:solidFill>
                <a:latin typeface="Athiti"/>
                <a:cs typeface="Athiti"/>
              </a:rPr>
              <a:t>และดำเนินการโดยนักวิชาการจากสถาบันการศึกษาต่างๆ ในทวีปยุโรป</a:t>
            </a:r>
            <a:endParaRPr lang="en-US" sz="1089">
              <a:solidFill>
                <a:srgbClr val="414BA4"/>
              </a:solidFill>
              <a:latin typeface="Athiti"/>
              <a:cs typeface="Athiti"/>
            </a:endParaRP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6239382" y="95942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66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6085897" y="100171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sp>
        <p:nvSpPr>
          <p:cNvPr id="25" name="AutoShape 9">
            <a:extLst>
              <a:ext uri="{FF2B5EF4-FFF2-40B4-BE49-F238E27FC236}">
                <a16:creationId xmlns:a16="http://schemas.microsoft.com/office/drawing/2014/main" id="{A9678FE4-3102-6E65-A9B9-2BC1E443D379}"/>
              </a:ext>
            </a:extLst>
          </p:cNvPr>
          <p:cNvSpPr/>
          <p:nvPr/>
        </p:nvSpPr>
        <p:spPr>
          <a:xfrm rot="16200000">
            <a:off x="1754224" y="1407307"/>
            <a:ext cx="398272" cy="0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9">
            <a:extLst>
              <a:ext uri="{FF2B5EF4-FFF2-40B4-BE49-F238E27FC236}">
                <a16:creationId xmlns:a16="http://schemas.microsoft.com/office/drawing/2014/main" id="{C2AFDA1D-3A36-B7C3-D135-708D9219DBF1}"/>
              </a:ext>
            </a:extLst>
          </p:cNvPr>
          <p:cNvSpPr/>
          <p:nvPr/>
        </p:nvSpPr>
        <p:spPr>
          <a:xfrm rot="16200000">
            <a:off x="1754224" y="2127173"/>
            <a:ext cx="398272" cy="0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9">
            <a:extLst>
              <a:ext uri="{FF2B5EF4-FFF2-40B4-BE49-F238E27FC236}">
                <a16:creationId xmlns:a16="http://schemas.microsoft.com/office/drawing/2014/main" id="{D185BB8C-F336-8C56-27EA-104217528EF5}"/>
              </a:ext>
            </a:extLst>
          </p:cNvPr>
          <p:cNvSpPr/>
          <p:nvPr/>
        </p:nvSpPr>
        <p:spPr>
          <a:xfrm rot="16200000">
            <a:off x="1754224" y="2899458"/>
            <a:ext cx="398272" cy="0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FA148BA8-2E8D-218F-740F-45C90452563D}"/>
              </a:ext>
            </a:extLst>
          </p:cNvPr>
          <p:cNvSpPr txBox="1"/>
          <p:nvPr/>
        </p:nvSpPr>
        <p:spPr>
          <a:xfrm>
            <a:off x="2125121" y="2782928"/>
            <a:ext cx="4170023" cy="263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ts val="2300"/>
              </a:lnSpc>
              <a:defRPr sz="2000">
                <a:solidFill>
                  <a:srgbClr val="414BA4"/>
                </a:solidFill>
                <a:latin typeface="Athiti" panose="00000500000000000000" pitchFamily="2" charset="-34"/>
                <a:cs typeface="Athiti" panose="00000500000000000000" pitchFamily="2" charset="-34"/>
              </a:defRPr>
            </a:lvl1pPr>
          </a:lstStyle>
          <a:p>
            <a:pPr algn="l"/>
            <a:r>
              <a:rPr lang="th-TH" sz="1089">
                <a:latin typeface="Athiti"/>
                <a:cs typeface="Athiti"/>
              </a:rPr>
              <a:t>การจัดอันดับมหาวิทยาลัยจากประเทศอังกฤษ โดย </a:t>
            </a:r>
            <a:r>
              <a:rPr lang="en-US" sz="1089" err="1">
                <a:latin typeface="Athiti"/>
                <a:cs typeface="Athiti"/>
              </a:rPr>
              <a:t>Quacquarelli</a:t>
            </a:r>
            <a:r>
              <a:rPr lang="en-US" sz="1089">
                <a:latin typeface="Athiti"/>
                <a:cs typeface="Athiti"/>
              </a:rPr>
              <a:t> Symonds (QS)</a:t>
            </a:r>
            <a:endParaRPr lang="th-TH" sz="1089">
              <a:latin typeface="Athiti"/>
              <a:cs typeface="Athiti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B0037722-71AE-99AA-F745-3A9D5CD3169E}"/>
              </a:ext>
            </a:extLst>
          </p:cNvPr>
          <p:cNvSpPr txBox="1"/>
          <p:nvPr/>
        </p:nvSpPr>
        <p:spPr>
          <a:xfrm>
            <a:off x="839053" y="781342"/>
            <a:ext cx="772980" cy="201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1307">
                <a:solidFill>
                  <a:srgbClr val="414BA4"/>
                </a:solidFill>
                <a:latin typeface="Athiti"/>
                <a:cs typeface="Athiti"/>
              </a:rPr>
              <a:t>(3/3)</a:t>
            </a:r>
          </a:p>
        </p:txBody>
      </p:sp>
    </p:spTree>
    <p:extLst>
      <p:ext uri="{BB962C8B-B14F-4D97-AF65-F5344CB8AC3E}">
        <p14:creationId xmlns:p14="http://schemas.microsoft.com/office/powerpoint/2010/main" val="31242694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918573" y="398309"/>
            <a:ext cx="925338" cy="924282"/>
            <a:chOff x="-22295" y="0"/>
            <a:chExt cx="6321664" cy="6350000"/>
          </a:xfrm>
        </p:grpSpPr>
        <p:sp>
          <p:nvSpPr>
            <p:cNvPr id="4" name="Freeform 4"/>
            <p:cNvSpPr/>
            <p:nvPr/>
          </p:nvSpPr>
          <p:spPr>
            <a:xfrm>
              <a:off x="-22295" y="0"/>
              <a:ext cx="6321664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378237" y="696800"/>
            <a:ext cx="3846166" cy="90479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39"/>
              </a:lnSpc>
            </a:pPr>
            <a:r>
              <a:rPr lang="th-TH" sz="3103" b="1" spc="-63">
                <a:solidFill>
                  <a:srgbClr val="414BA4"/>
                </a:solidFill>
                <a:latin typeface="Athiti"/>
                <a:ea typeface="+mn-lt"/>
                <a:cs typeface="Athiti"/>
              </a:rPr>
              <a:t>การใช้งานเครื่องมือ </a:t>
            </a:r>
            <a:r>
              <a:rPr lang="en-US" sz="3103" b="1" spc="-63">
                <a:solidFill>
                  <a:srgbClr val="414BA4"/>
                </a:solidFill>
                <a:latin typeface="Athiti"/>
                <a:ea typeface="+mn-lt"/>
                <a:cs typeface="Athiti"/>
              </a:rPr>
              <a:t>Apache Airflow </a:t>
            </a:r>
            <a:endParaRPr lang="en-US" b="1">
              <a:solidFill>
                <a:srgbClr val="414BA4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5EFCDC2E-4BBC-225D-A94F-61442586E953}"/>
              </a:ext>
            </a:extLst>
          </p:cNvPr>
          <p:cNvSpPr/>
          <p:nvPr/>
        </p:nvSpPr>
        <p:spPr>
          <a:xfrm>
            <a:off x="2375889" y="1604454"/>
            <a:ext cx="3263500" cy="0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Slide Number Placeholder 22">
            <a:extLst>
              <a:ext uri="{FF2B5EF4-FFF2-40B4-BE49-F238E27FC236}">
                <a16:creationId xmlns:a16="http://schemas.microsoft.com/office/drawing/2014/main" id="{3C31BDC9-DA2D-4EE6-DA5D-321D4643DE2C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FFFFFF"/>
                </a:solidFill>
                <a:latin typeface="Montserrat"/>
              </a:rPr>
              <a:pPr/>
              <a:t>67</a:t>
            </a:fld>
            <a:endParaRPr lang="en-US" sz="762" spc="-18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4E38516-6DC9-8249-9250-89103B568EB9}"/>
              </a:ext>
            </a:extLst>
          </p:cNvPr>
          <p:cNvSpPr txBox="1"/>
          <p:nvPr/>
        </p:nvSpPr>
        <p:spPr>
          <a:xfrm>
            <a:off x="6165845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chemeClr val="bg1"/>
                </a:solidFill>
                <a:latin typeface="Montserrat"/>
              </a:rPr>
              <a:t>Page</a:t>
            </a:r>
            <a:endParaRPr lang="en-US" sz="762">
              <a:solidFill>
                <a:schemeClr val="bg1"/>
              </a:solidFill>
            </a:endParaRPr>
          </a:p>
        </p:txBody>
      </p:sp>
      <p:pic>
        <p:nvPicPr>
          <p:cNvPr id="2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2A6BC3-C667-DB8F-8B13-87A1471F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1085" y="2007420"/>
            <a:ext cx="3286536" cy="1725073"/>
          </a:xfrm>
          <a:prstGeom prst="rect">
            <a:avLst/>
          </a:prstGeom>
        </p:spPr>
      </p:pic>
      <p:pic>
        <p:nvPicPr>
          <p:cNvPr id="6" name="Picture 5" descr="A picture containing text, accessory, vector graphics&#10;&#10;Description automatically generated">
            <a:extLst>
              <a:ext uri="{FF2B5EF4-FFF2-40B4-BE49-F238E27FC236}">
                <a16:creationId xmlns:a16="http://schemas.microsoft.com/office/drawing/2014/main" id="{FB82A18C-6FB5-67A6-014C-D01F92D3A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998" y="1243899"/>
            <a:ext cx="721110" cy="72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06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72E687-8716-FE07-94D4-2ABCF4507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94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97" algn="l" defTabSz="91439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4" algn="l" defTabSz="91439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91" algn="l" defTabSz="91439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88" algn="l" defTabSz="91439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84" algn="l" defTabSz="91439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82" algn="l" defTabSz="91439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78" algn="l" defTabSz="91439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75" algn="l" defTabSz="91439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515115-40DA-F24E-82EF-098AED853D9F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D72E98E6-DB39-1FF8-77F2-43DE826764C2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7" name="TextBox 14">
            <a:extLst>
              <a:ext uri="{FF2B5EF4-FFF2-40B4-BE49-F238E27FC236}">
                <a16:creationId xmlns:a16="http://schemas.microsoft.com/office/drawing/2014/main" id="{AB7681DE-9C3D-42C0-42C2-29718AE93773}"/>
              </a:ext>
            </a:extLst>
          </p:cNvPr>
          <p:cNvSpPr txBox="1"/>
          <p:nvPr/>
        </p:nvSpPr>
        <p:spPr>
          <a:xfrm>
            <a:off x="656732" y="355102"/>
            <a:ext cx="5493351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940" b="1" err="1">
                <a:solidFill>
                  <a:srgbClr val="414BA4"/>
                </a:solidFill>
                <a:latin typeface="Athiti"/>
                <a:cs typeface="Athiti"/>
              </a:rPr>
              <a:t>ทำไมต้องเป็น</a:t>
            </a:r>
            <a:r>
              <a:rPr lang="en-US" sz="2940" b="1">
                <a:solidFill>
                  <a:srgbClr val="414BA4"/>
                </a:solidFill>
                <a:latin typeface="Athiti"/>
                <a:cs typeface="Athiti"/>
              </a:rPr>
              <a:t> Apache Airflow</a:t>
            </a:r>
          </a:p>
        </p:txBody>
      </p:sp>
      <p:pic>
        <p:nvPicPr>
          <p:cNvPr id="8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57BC1C4-87CB-20D4-0AF0-4B7D20D08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6" y="1062558"/>
            <a:ext cx="3280186" cy="2254663"/>
          </a:xfrm>
          <a:prstGeom prst="rect">
            <a:avLst/>
          </a:prstGeom>
        </p:spPr>
      </p:pic>
      <p:sp>
        <p:nvSpPr>
          <p:cNvPr id="15" name="TextBox 17">
            <a:extLst>
              <a:ext uri="{FF2B5EF4-FFF2-40B4-BE49-F238E27FC236}">
                <a16:creationId xmlns:a16="http://schemas.microsoft.com/office/drawing/2014/main" id="{583ED020-90BE-8B4E-C03C-24E24607AEFF}"/>
              </a:ext>
            </a:extLst>
          </p:cNvPr>
          <p:cNvSpPr txBox="1"/>
          <p:nvPr/>
        </p:nvSpPr>
        <p:spPr>
          <a:xfrm>
            <a:off x="4013200" y="1062558"/>
            <a:ext cx="2399703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200" spc="-19" dirty="0">
                <a:solidFill>
                  <a:srgbClr val="3944A1"/>
                </a:solidFill>
                <a:latin typeface="Athiti"/>
                <a:cs typeface="Athiti"/>
              </a:rPr>
              <a:t>      </a:t>
            </a:r>
            <a:r>
              <a:rPr lang="th-TH" sz="1200" spc="-19" dirty="0">
                <a:solidFill>
                  <a:srgbClr val="3944A1"/>
                </a:solidFill>
                <a:latin typeface="Athiti"/>
                <a:cs typeface="Athiti"/>
              </a:rPr>
              <a:t>องค์กรต่างๆ ในปัจจุบันมีการนำข้อมูลจำนวนมหาศาลมาใช้ในการวิเคราะห์ข้อมูลให้เกิดประโยชน์สูงสุด การทำ </a:t>
            </a:r>
            <a:r>
              <a:rPr lang="en-US" sz="1200" spc="-19" dirty="0">
                <a:solidFill>
                  <a:srgbClr val="3944A1"/>
                </a:solidFill>
                <a:latin typeface="Athiti"/>
                <a:cs typeface="Athiti"/>
              </a:rPr>
              <a:t>Data pipeline </a:t>
            </a:r>
            <a:r>
              <a:rPr lang="th-TH" sz="1200" spc="-19" dirty="0">
                <a:solidFill>
                  <a:srgbClr val="3944A1"/>
                </a:solidFill>
                <a:latin typeface="Athiti"/>
                <a:cs typeface="Athiti"/>
              </a:rPr>
              <a:t>จึงเป็นส่วนสำคัญที่ช่วยในการจัดการข้อมูลจำนวนมหาศาลนี้</a:t>
            </a:r>
            <a:endParaRPr lang="en-US" sz="1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l"/>
            <a:r>
              <a:rPr lang="en-US" sz="1200" spc="-19" dirty="0">
                <a:solidFill>
                  <a:srgbClr val="3944A1"/>
                </a:solidFill>
                <a:latin typeface="Athiti"/>
                <a:cs typeface="Athiti"/>
              </a:rPr>
              <a:t>	</a:t>
            </a:r>
          </a:p>
          <a:p>
            <a:pPr algn="l"/>
            <a:r>
              <a:rPr lang="en-US" sz="1200" spc="-19" dirty="0">
                <a:solidFill>
                  <a:srgbClr val="3944A1"/>
                </a:solidFill>
                <a:latin typeface="Athiti"/>
                <a:cs typeface="Athiti"/>
              </a:rPr>
              <a:t>     </a:t>
            </a:r>
            <a:r>
              <a:rPr lang="th-TH" sz="1200" spc="-19" dirty="0">
                <a:solidFill>
                  <a:srgbClr val="3944A1"/>
                </a:solidFill>
                <a:latin typeface="Athiti"/>
                <a:cs typeface="Athiti"/>
              </a:rPr>
              <a:t>Apache Airflow เครื่องมือสร้าง Data Pipeline ด้วย Python ที่ได้รับความนิยมในการทำ  Workflow  ที่เข้ามาจัดการ Task ต่าง ๆ โดยสามารถทำการ monitor workflow เพื่อดูสถานะการทำงานของแต่ละ task และ Duration time ที่เกิดขึ้นในการทำงานแต่ละ task ได้</a:t>
            </a:r>
          </a:p>
          <a:p>
            <a:pPr algn="l"/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71705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82546" y="212192"/>
            <a:ext cx="744039" cy="74403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56732" y="355102"/>
            <a:ext cx="5493351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940" b="1" err="1">
                <a:solidFill>
                  <a:srgbClr val="414BA4"/>
                </a:solidFill>
                <a:latin typeface="Athiti"/>
                <a:cs typeface="Athiti"/>
              </a:rPr>
              <a:t>ทำความรู้จักกับ</a:t>
            </a:r>
            <a:r>
              <a:rPr lang="en-US" sz="2940" b="1">
                <a:solidFill>
                  <a:srgbClr val="414BA4"/>
                </a:solidFill>
                <a:latin typeface="Athiti"/>
                <a:cs typeface="Athiti"/>
              </a:rPr>
              <a:t> Apache Airflow</a:t>
            </a: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3944A1"/>
                </a:solidFill>
                <a:latin typeface="Montserrat"/>
              </a:rPr>
              <a:pPr/>
              <a:t>69</a:t>
            </a:fld>
            <a:endParaRPr lang="en-US" sz="762" spc="-18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6205899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3944A1"/>
                </a:solidFill>
                <a:latin typeface="Montserrat"/>
              </a:rPr>
              <a:t>Page</a:t>
            </a:r>
            <a:endParaRPr lang="en-US" sz="762">
              <a:solidFill>
                <a:srgbClr val="3944A1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A00DC5-8BB0-A3E6-EB87-26ABF4C76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8"/>
          <a:stretch/>
        </p:blipFill>
        <p:spPr>
          <a:xfrm>
            <a:off x="323011" y="1128290"/>
            <a:ext cx="2936472" cy="1431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CD0568-7C7C-A94B-270B-9C7CE79584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3"/>
          <a:stretch/>
        </p:blipFill>
        <p:spPr>
          <a:xfrm>
            <a:off x="957198" y="1776569"/>
            <a:ext cx="2933651" cy="14305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A34DDD3-0897-35A9-A49C-32DCF3A2DBB6}"/>
              </a:ext>
            </a:extLst>
          </p:cNvPr>
          <p:cNvGrpSpPr/>
          <p:nvPr/>
        </p:nvGrpSpPr>
        <p:grpSpPr>
          <a:xfrm>
            <a:off x="4009678" y="969649"/>
            <a:ext cx="2267290" cy="307777"/>
            <a:chOff x="7349163" y="1702333"/>
            <a:chExt cx="4164411" cy="565306"/>
          </a:xfrm>
        </p:grpSpPr>
        <p:grpSp>
          <p:nvGrpSpPr>
            <p:cNvPr id="6" name="Group 6"/>
            <p:cNvGrpSpPr/>
            <p:nvPr/>
          </p:nvGrpSpPr>
          <p:grpSpPr>
            <a:xfrm>
              <a:off x="7349163" y="1733768"/>
              <a:ext cx="242103" cy="243188"/>
              <a:chOff x="80423" y="1141594"/>
              <a:chExt cx="6321669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80423" y="1141594"/>
                <a:ext cx="632166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D4114062-E18B-AEE3-9BF5-13F1CABCF2E3}"/>
                </a:ext>
              </a:extLst>
            </p:cNvPr>
            <p:cNvSpPr txBox="1"/>
            <p:nvPr/>
          </p:nvSpPr>
          <p:spPr>
            <a:xfrm>
              <a:off x="7803615" y="1702333"/>
              <a:ext cx="3709959" cy="5653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z="1000" spc="-19">
                  <a:solidFill>
                    <a:srgbClr val="3944A1"/>
                  </a:solidFill>
                  <a:latin typeface="Athiti"/>
                  <a:cs typeface="Athiti"/>
                </a:rPr>
                <a:t>เป็น </a:t>
              </a:r>
              <a:r>
                <a:rPr lang="en-US" sz="1000" spc="-19">
                  <a:solidFill>
                    <a:srgbClr val="3944A1"/>
                  </a:solidFill>
                  <a:latin typeface="Athiti"/>
                  <a:cs typeface="Athiti"/>
                </a:rPr>
                <a:t>Open Source</a:t>
              </a:r>
              <a:r>
                <a:rPr lang="th-TH" sz="1000" spc="-19">
                  <a:solidFill>
                    <a:srgbClr val="3944A1"/>
                  </a:solidFill>
                  <a:latin typeface="Athiti"/>
                  <a:cs typeface="Athiti"/>
                </a:rPr>
                <a:t> ที่เข้ามาจัดการ </a:t>
              </a:r>
              <a:r>
                <a:rPr lang="en-US" sz="1000" spc="-19">
                  <a:solidFill>
                    <a:srgbClr val="3944A1"/>
                  </a:solidFill>
                  <a:latin typeface="Athiti"/>
                  <a:cs typeface="Athiti"/>
                </a:rPr>
                <a:t>Task </a:t>
              </a:r>
              <a:r>
                <a:rPr lang="th-TH" sz="1000" spc="-19">
                  <a:solidFill>
                    <a:srgbClr val="3944A1"/>
                  </a:solidFill>
                  <a:latin typeface="Athiti"/>
                  <a:cs typeface="Athiti"/>
                </a:rPr>
                <a:t>งานต่างๆ โดยสามารถเขียนเป็น </a:t>
              </a:r>
              <a:r>
                <a:rPr lang="en-US" sz="1000" spc="-19">
                  <a:solidFill>
                    <a:srgbClr val="3944A1"/>
                  </a:solidFill>
                  <a:latin typeface="Athiti"/>
                  <a:cs typeface="Athiti"/>
                </a:rPr>
                <a:t>Python Code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C26AEA-E0A8-EAFD-7A8A-5374529A0C52}"/>
              </a:ext>
            </a:extLst>
          </p:cNvPr>
          <p:cNvGrpSpPr/>
          <p:nvPr/>
        </p:nvGrpSpPr>
        <p:grpSpPr>
          <a:xfrm>
            <a:off x="4024531" y="2975840"/>
            <a:ext cx="2144555" cy="307777"/>
            <a:chOff x="7349706" y="3112334"/>
            <a:chExt cx="3938978" cy="565305"/>
          </a:xfrm>
        </p:grpSpPr>
        <p:grpSp>
          <p:nvGrpSpPr>
            <p:cNvPr id="21" name="Group 6">
              <a:extLst>
                <a:ext uri="{FF2B5EF4-FFF2-40B4-BE49-F238E27FC236}">
                  <a16:creationId xmlns:a16="http://schemas.microsoft.com/office/drawing/2014/main" id="{84A78F6F-0B6A-5BA8-E462-4956008D26CB}"/>
                </a:ext>
              </a:extLst>
            </p:cNvPr>
            <p:cNvGrpSpPr/>
            <p:nvPr/>
          </p:nvGrpSpPr>
          <p:grpSpPr>
            <a:xfrm>
              <a:off x="7349706" y="3133830"/>
              <a:ext cx="242103" cy="243188"/>
              <a:chOff x="14167" y="0"/>
              <a:chExt cx="6321665" cy="6350000"/>
            </a:xfrm>
          </p:grpSpPr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C2C307CB-2428-9A50-CD4A-5A5F89CE507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0CE10FAC-750F-3868-35C1-C804F7BF778F}"/>
                </a:ext>
              </a:extLst>
            </p:cNvPr>
            <p:cNvSpPr txBox="1"/>
            <p:nvPr/>
          </p:nvSpPr>
          <p:spPr>
            <a:xfrm>
              <a:off x="7803616" y="3112334"/>
              <a:ext cx="3485068" cy="5653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000" spc="-19">
                  <a:solidFill>
                    <a:srgbClr val="3944A1"/>
                  </a:solidFill>
                  <a:latin typeface="Athiti"/>
                  <a:cs typeface="Athiti"/>
                </a:rPr>
                <a:t>Job </a:t>
              </a:r>
              <a:r>
                <a:rPr lang="th-TH" sz="1000" spc="-19">
                  <a:solidFill>
                    <a:srgbClr val="3944A1"/>
                  </a:solidFill>
                  <a:latin typeface="Athiti"/>
                  <a:cs typeface="Athiti"/>
                </a:rPr>
                <a:t>ใน </a:t>
              </a:r>
              <a:r>
                <a:rPr lang="en-US" sz="1000" spc="-19">
                  <a:solidFill>
                    <a:srgbClr val="3944A1"/>
                  </a:solidFill>
                  <a:latin typeface="Athiti"/>
                  <a:cs typeface="Athiti"/>
                </a:rPr>
                <a:t>Airflow </a:t>
              </a:r>
              <a:r>
                <a:rPr lang="th-TH" sz="1000" spc="-19">
                  <a:solidFill>
                    <a:srgbClr val="3944A1"/>
                  </a:solidFill>
                  <a:latin typeface="Athiti"/>
                  <a:cs typeface="Athiti"/>
                </a:rPr>
                <a:t>จะเรียกว่า </a:t>
              </a:r>
              <a:r>
                <a:rPr lang="en-US" sz="1000" spc="-19">
                  <a:solidFill>
                    <a:srgbClr val="3944A1"/>
                  </a:solidFill>
                  <a:latin typeface="Athiti"/>
                  <a:cs typeface="Athiti"/>
                </a:rPr>
                <a:t>DAGs </a:t>
              </a:r>
              <a:br>
                <a:rPr lang="en-US" sz="1000" spc="-19">
                  <a:solidFill>
                    <a:srgbClr val="3944A1"/>
                  </a:solidFill>
                  <a:latin typeface="Athiti" panose="00000500000000000000" pitchFamily="2" charset="-34"/>
                  <a:cs typeface="Athiti" panose="00000500000000000000" pitchFamily="2" charset="-34"/>
                </a:rPr>
              </a:br>
              <a:r>
                <a:rPr lang="en-US" sz="1000" spc="-19">
                  <a:solidFill>
                    <a:srgbClr val="3944A1"/>
                  </a:solidFill>
                  <a:latin typeface="Athiti"/>
                  <a:cs typeface="Athiti"/>
                </a:rPr>
                <a:t>(Directed Acyclic Graphs)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A91D2F-B8FC-67BB-834C-6FB895DB25DC}"/>
              </a:ext>
            </a:extLst>
          </p:cNvPr>
          <p:cNvGrpSpPr/>
          <p:nvPr/>
        </p:nvGrpSpPr>
        <p:grpSpPr>
          <a:xfrm>
            <a:off x="4024531" y="1799445"/>
            <a:ext cx="2144555" cy="307777"/>
            <a:chOff x="7349706" y="3752338"/>
            <a:chExt cx="3938978" cy="565305"/>
          </a:xfrm>
        </p:grpSpPr>
        <p:grpSp>
          <p:nvGrpSpPr>
            <p:cNvPr id="25" name="Group 6">
              <a:extLst>
                <a:ext uri="{FF2B5EF4-FFF2-40B4-BE49-F238E27FC236}">
                  <a16:creationId xmlns:a16="http://schemas.microsoft.com/office/drawing/2014/main" id="{44243F8F-FD0C-8824-9798-BF798DCC0C58}"/>
                </a:ext>
              </a:extLst>
            </p:cNvPr>
            <p:cNvGrpSpPr/>
            <p:nvPr/>
          </p:nvGrpSpPr>
          <p:grpSpPr>
            <a:xfrm>
              <a:off x="7349706" y="3766610"/>
              <a:ext cx="242103" cy="243188"/>
              <a:chOff x="14167" y="0"/>
              <a:chExt cx="6321665" cy="6350000"/>
            </a:xfrm>
          </p:grpSpPr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45AA1CF1-DE04-A69C-F197-8F787D6B7C3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id="{00389AE8-7108-DBAB-F601-967F27A70BC1}"/>
                </a:ext>
              </a:extLst>
            </p:cNvPr>
            <p:cNvSpPr txBox="1"/>
            <p:nvPr/>
          </p:nvSpPr>
          <p:spPr>
            <a:xfrm>
              <a:off x="7803616" y="3752338"/>
              <a:ext cx="3485068" cy="5653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z="1000" spc="-19">
                  <a:solidFill>
                    <a:srgbClr val="3944A1"/>
                  </a:solidFill>
                  <a:latin typeface="Athiti"/>
                  <a:cs typeface="Athiti"/>
                </a:rPr>
                <a:t>สามารถตั้งเวลาการทำงานแบบ </a:t>
              </a:r>
              <a:r>
                <a:rPr lang="en-US" sz="1000" spc="-19">
                  <a:solidFill>
                    <a:srgbClr val="3944A1"/>
                  </a:solidFill>
                  <a:latin typeface="Athiti"/>
                  <a:cs typeface="Athiti"/>
                </a:rPr>
                <a:t>Crontab</a:t>
              </a:r>
              <a:r>
                <a:rPr lang="th-TH" sz="1000" spc="-19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en-US" sz="1000" spc="-19">
                  <a:solidFill>
                    <a:srgbClr val="3944A1"/>
                  </a:solidFill>
                  <a:latin typeface="Athiti"/>
                  <a:cs typeface="Athiti"/>
                </a:rPr>
                <a:t>(Cron Jobs) </a:t>
              </a:r>
              <a:r>
                <a:rPr lang="th-TH" sz="1000" spc="-19">
                  <a:solidFill>
                    <a:srgbClr val="3944A1"/>
                  </a:solidFill>
                  <a:latin typeface="Athiti"/>
                  <a:cs typeface="Athiti"/>
                </a:rPr>
                <a:t>บน </a:t>
              </a:r>
              <a:r>
                <a:rPr lang="en-US" sz="1000" spc="-19">
                  <a:solidFill>
                    <a:srgbClr val="3944A1"/>
                  </a:solidFill>
                  <a:latin typeface="Athiti"/>
                  <a:cs typeface="Athiti"/>
                </a:rPr>
                <a:t>Linux </a:t>
              </a:r>
              <a:r>
                <a:rPr lang="th-TH" sz="1000" spc="-19">
                  <a:solidFill>
                    <a:srgbClr val="3944A1"/>
                  </a:solidFill>
                  <a:latin typeface="Athiti"/>
                  <a:cs typeface="Athiti"/>
                </a:rPr>
                <a:t>ได้</a:t>
              </a:r>
              <a:endParaRPr lang="en-US" sz="1000" spc="-19">
                <a:solidFill>
                  <a:srgbClr val="3944A1"/>
                </a:solidFill>
                <a:latin typeface="Athiti"/>
                <a:cs typeface="Athit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BFA1F8E-F3D4-0A58-C0EB-87EEA9ABC72C}"/>
              </a:ext>
            </a:extLst>
          </p:cNvPr>
          <p:cNvGrpSpPr/>
          <p:nvPr/>
        </p:nvGrpSpPr>
        <p:grpSpPr>
          <a:xfrm>
            <a:off x="4009973" y="1403135"/>
            <a:ext cx="2144555" cy="307777"/>
            <a:chOff x="7349706" y="2490367"/>
            <a:chExt cx="3938978" cy="565305"/>
          </a:xfrm>
        </p:grpSpPr>
        <p:grpSp>
          <p:nvGrpSpPr>
            <p:cNvPr id="35" name="Group 6">
              <a:extLst>
                <a:ext uri="{FF2B5EF4-FFF2-40B4-BE49-F238E27FC236}">
                  <a16:creationId xmlns:a16="http://schemas.microsoft.com/office/drawing/2014/main" id="{BF8E6E63-BEA8-D823-DDA6-98BE0DF1DCBF}"/>
                </a:ext>
              </a:extLst>
            </p:cNvPr>
            <p:cNvGrpSpPr/>
            <p:nvPr/>
          </p:nvGrpSpPr>
          <p:grpSpPr>
            <a:xfrm>
              <a:off x="7349706" y="2507961"/>
              <a:ext cx="242103" cy="243188"/>
              <a:chOff x="14167" y="0"/>
              <a:chExt cx="6321665" cy="6350000"/>
            </a:xfrm>
          </p:grpSpPr>
          <p:sp>
            <p:nvSpPr>
              <p:cNvPr id="36" name="Freeform 7">
                <a:extLst>
                  <a:ext uri="{FF2B5EF4-FFF2-40B4-BE49-F238E27FC236}">
                    <a16:creationId xmlns:a16="http://schemas.microsoft.com/office/drawing/2014/main" id="{73B599EB-E497-DF00-6717-5FF7F7F15D9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EDDC8180-55ED-854B-D512-C7A2A427AADE}"/>
                </a:ext>
              </a:extLst>
            </p:cNvPr>
            <p:cNvSpPr txBox="1"/>
            <p:nvPr/>
          </p:nvSpPr>
          <p:spPr>
            <a:xfrm>
              <a:off x="7820489" y="2490367"/>
              <a:ext cx="3468195" cy="5653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z="1000" spc="-19" dirty="0">
                  <a:solidFill>
                    <a:srgbClr val="3944A1"/>
                  </a:solidFill>
                  <a:latin typeface="Athiti"/>
                  <a:cs typeface="Athiti"/>
                </a:rPr>
                <a:t>มี </a:t>
              </a:r>
              <a:r>
                <a:rPr lang="en-US" sz="1000" spc="-19" dirty="0">
                  <a:solidFill>
                    <a:srgbClr val="3944A1"/>
                  </a:solidFill>
                  <a:latin typeface="Athiti"/>
                  <a:cs typeface="Athiti"/>
                </a:rPr>
                <a:t>Workflow </a:t>
              </a:r>
              <a:r>
                <a:rPr lang="th-TH" sz="1000" spc="-19" dirty="0">
                  <a:solidFill>
                    <a:srgbClr val="3944A1"/>
                  </a:solidFill>
                  <a:latin typeface="Athiti"/>
                  <a:cs typeface="Athiti"/>
                </a:rPr>
                <a:t>ที่บอกทำงานแต่ละ </a:t>
              </a:r>
              <a:r>
                <a:rPr lang="en-US" sz="1000" spc="-19" dirty="0">
                  <a:solidFill>
                    <a:srgbClr val="3944A1"/>
                  </a:solidFill>
                  <a:latin typeface="Athiti"/>
                  <a:cs typeface="Athiti"/>
                </a:rPr>
                <a:t>Task </a:t>
              </a:r>
              <a:br>
                <a:rPr lang="en-US" sz="1000" spc="-19" dirty="0">
                  <a:solidFill>
                    <a:srgbClr val="3944A1"/>
                  </a:solidFill>
                  <a:latin typeface="Athiti" panose="00000500000000000000" pitchFamily="2" charset="-34"/>
                  <a:cs typeface="Athiti" panose="00000500000000000000" pitchFamily="2" charset="-34"/>
                </a:rPr>
              </a:br>
              <a:r>
                <a:rPr lang="th-TH" sz="1000" spc="-19" dirty="0">
                  <a:solidFill>
                    <a:srgbClr val="3944A1"/>
                  </a:solidFill>
                  <a:latin typeface="Athiti"/>
                  <a:cs typeface="Athiti"/>
                </a:rPr>
                <a:t>ได้อย่างละเอียด</a:t>
              </a:r>
              <a:endParaRPr lang="en-US" sz="1000" spc="-19" dirty="0">
                <a:solidFill>
                  <a:srgbClr val="3944A1"/>
                </a:solidFill>
                <a:latin typeface="Athiti"/>
                <a:cs typeface="Athiti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BA5757-CDE7-1713-BD73-0F6E555E9A4B}"/>
              </a:ext>
            </a:extLst>
          </p:cNvPr>
          <p:cNvGrpSpPr/>
          <p:nvPr/>
        </p:nvGrpSpPr>
        <p:grpSpPr>
          <a:xfrm>
            <a:off x="4024531" y="2189328"/>
            <a:ext cx="2356184" cy="307777"/>
            <a:chOff x="7349706" y="4487142"/>
            <a:chExt cx="4327685" cy="565305"/>
          </a:xfrm>
        </p:grpSpPr>
        <p:grpSp>
          <p:nvGrpSpPr>
            <p:cNvPr id="38" name="Group 6">
              <a:extLst>
                <a:ext uri="{FF2B5EF4-FFF2-40B4-BE49-F238E27FC236}">
                  <a16:creationId xmlns:a16="http://schemas.microsoft.com/office/drawing/2014/main" id="{FF5BF492-1A21-F73C-0B82-1D3AB31418D0}"/>
                </a:ext>
              </a:extLst>
            </p:cNvPr>
            <p:cNvGrpSpPr/>
            <p:nvPr/>
          </p:nvGrpSpPr>
          <p:grpSpPr>
            <a:xfrm>
              <a:off x="7349706" y="4492457"/>
              <a:ext cx="242103" cy="243188"/>
              <a:chOff x="14167" y="0"/>
              <a:chExt cx="6321665" cy="6350000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2C233246-5805-003A-134D-8BEF16F4AB8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40" name="TextBox 17">
              <a:extLst>
                <a:ext uri="{FF2B5EF4-FFF2-40B4-BE49-F238E27FC236}">
                  <a16:creationId xmlns:a16="http://schemas.microsoft.com/office/drawing/2014/main" id="{F2F77D8E-15D0-65C7-7567-9010880DA4AF}"/>
                </a:ext>
              </a:extLst>
            </p:cNvPr>
            <p:cNvSpPr txBox="1"/>
            <p:nvPr/>
          </p:nvSpPr>
          <p:spPr>
            <a:xfrm>
              <a:off x="7794760" y="4487142"/>
              <a:ext cx="3882631" cy="5653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z="1000" spc="-19">
                  <a:solidFill>
                    <a:srgbClr val="3944A1"/>
                  </a:solidFill>
                  <a:latin typeface="Athiti"/>
                  <a:cs typeface="Athiti"/>
                </a:rPr>
                <a:t>มี </a:t>
              </a:r>
              <a:r>
                <a:rPr lang="en-US" sz="1000" spc="-19">
                  <a:solidFill>
                    <a:srgbClr val="3944A1"/>
                  </a:solidFill>
                  <a:latin typeface="Athiti"/>
                  <a:cs typeface="Athiti"/>
                </a:rPr>
                <a:t>Web UI </a:t>
              </a:r>
              <a:r>
                <a:rPr lang="th-TH" sz="1000" spc="-19">
                  <a:solidFill>
                    <a:srgbClr val="3944A1"/>
                  </a:solidFill>
                  <a:latin typeface="Athiti"/>
                  <a:cs typeface="Athiti"/>
                </a:rPr>
                <a:t>ที่สามารถ </a:t>
              </a:r>
              <a:r>
                <a:rPr lang="en-US" sz="1000" spc="-19">
                  <a:solidFill>
                    <a:srgbClr val="3944A1"/>
                  </a:solidFill>
                  <a:latin typeface="Athiti"/>
                  <a:cs typeface="Athiti"/>
                </a:rPr>
                <a:t>Monitor Task Failure </a:t>
              </a:r>
              <a:r>
                <a:rPr lang="th-TH" sz="1000" spc="-19">
                  <a:solidFill>
                    <a:srgbClr val="3944A1"/>
                  </a:solidFill>
                  <a:latin typeface="Athiti"/>
                  <a:cs typeface="Athiti"/>
                </a:rPr>
                <a:t>ที่เกิดขึ้นจากการทำงานในแต่ละ T</a:t>
              </a:r>
              <a:r>
                <a:rPr lang="en-US" sz="1000" spc="-19">
                  <a:solidFill>
                    <a:srgbClr val="3944A1"/>
                  </a:solidFill>
                  <a:latin typeface="Athiti"/>
                  <a:cs typeface="Athiti"/>
                </a:rPr>
                <a:t>ask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204EC1-4F8C-73C7-0271-F88F7123719E}"/>
              </a:ext>
            </a:extLst>
          </p:cNvPr>
          <p:cNvGrpSpPr/>
          <p:nvPr/>
        </p:nvGrpSpPr>
        <p:grpSpPr>
          <a:xfrm>
            <a:off x="4024530" y="2573196"/>
            <a:ext cx="1732865" cy="310183"/>
            <a:chOff x="7349706" y="5194776"/>
            <a:chExt cx="3182814" cy="569723"/>
          </a:xfrm>
        </p:grpSpPr>
        <p:grpSp>
          <p:nvGrpSpPr>
            <p:cNvPr id="41" name="Group 6">
              <a:extLst>
                <a:ext uri="{FF2B5EF4-FFF2-40B4-BE49-F238E27FC236}">
                  <a16:creationId xmlns:a16="http://schemas.microsoft.com/office/drawing/2014/main" id="{22F1B667-0B10-E07F-113C-BD58BC94A1ED}"/>
                </a:ext>
              </a:extLst>
            </p:cNvPr>
            <p:cNvGrpSpPr/>
            <p:nvPr/>
          </p:nvGrpSpPr>
          <p:grpSpPr>
            <a:xfrm>
              <a:off x="7349706" y="5194776"/>
              <a:ext cx="242103" cy="243188"/>
              <a:chOff x="14167" y="0"/>
              <a:chExt cx="6321665" cy="6350000"/>
            </a:xfrm>
          </p:grpSpPr>
          <p:sp>
            <p:nvSpPr>
              <p:cNvPr id="42" name="Freeform 7">
                <a:extLst>
                  <a:ext uri="{FF2B5EF4-FFF2-40B4-BE49-F238E27FC236}">
                    <a16:creationId xmlns:a16="http://schemas.microsoft.com/office/drawing/2014/main" id="{C761FE52-FA97-7762-076C-40285A1C7A9E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43" name="TextBox 17">
              <a:extLst>
                <a:ext uri="{FF2B5EF4-FFF2-40B4-BE49-F238E27FC236}">
                  <a16:creationId xmlns:a16="http://schemas.microsoft.com/office/drawing/2014/main" id="{E5DB777B-0F76-1832-B155-9C0F4B8589B2}"/>
                </a:ext>
              </a:extLst>
            </p:cNvPr>
            <p:cNvSpPr txBox="1"/>
            <p:nvPr/>
          </p:nvSpPr>
          <p:spPr>
            <a:xfrm>
              <a:off x="7778973" y="5199195"/>
              <a:ext cx="2753547" cy="5653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z="1000" spc="-19">
                  <a:solidFill>
                    <a:srgbClr val="3944A1"/>
                  </a:solidFill>
                  <a:latin typeface="Athiti"/>
                  <a:cs typeface="Athiti"/>
                </a:rPr>
                <a:t>ตั้งค่า </a:t>
              </a:r>
              <a:r>
                <a:rPr lang="en-US" sz="1000" spc="-19">
                  <a:solidFill>
                    <a:srgbClr val="3944A1"/>
                  </a:solidFill>
                  <a:latin typeface="Athiti"/>
                  <a:cs typeface="Athiti"/>
                </a:rPr>
                <a:t>Alert </a:t>
              </a:r>
              <a:r>
                <a:rPr lang="th-TH" sz="1000" spc="-19">
                  <a:solidFill>
                    <a:srgbClr val="3944A1"/>
                  </a:solidFill>
                  <a:latin typeface="Athiti"/>
                  <a:cs typeface="Athiti"/>
                </a:rPr>
                <a:t>เมื่อมี </a:t>
              </a:r>
              <a:r>
                <a:rPr lang="en-US" sz="1000" spc="-19">
                  <a:solidFill>
                    <a:srgbClr val="3944A1"/>
                  </a:solidFill>
                  <a:latin typeface="Athiti"/>
                  <a:cs typeface="Athiti"/>
                </a:rPr>
                <a:t>Job Failures </a:t>
              </a:r>
              <a:r>
                <a:rPr lang="th-TH" sz="1000" spc="-19">
                  <a:solidFill>
                    <a:srgbClr val="3944A1"/>
                  </a:solidFill>
                  <a:latin typeface="Athiti"/>
                  <a:cs typeface="Athiti"/>
                </a:rPr>
                <a:t>เกิดขึ้นได้ </a:t>
              </a:r>
              <a:endParaRPr lang="en-US" sz="1000" spc="-19">
                <a:solidFill>
                  <a:srgbClr val="3944A1"/>
                </a:solidFill>
                <a:latin typeface="Athiti" panose="00000500000000000000" pitchFamily="2" charset="-34"/>
                <a:cs typeface="Athiti" panose="00000500000000000000" pitchFamily="2" charset="-34"/>
              </a:endParaRPr>
            </a:p>
          </p:txBody>
        </p:sp>
      </p:grpSp>
      <p:sp>
        <p:nvSpPr>
          <p:cNvPr id="11" name="AutoShape 22">
            <a:extLst>
              <a:ext uri="{FF2B5EF4-FFF2-40B4-BE49-F238E27FC236}">
                <a16:creationId xmlns:a16="http://schemas.microsoft.com/office/drawing/2014/main" id="{6D728D8F-62A0-0AD1-D47C-CC76972CB052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6214B883-D357-B3B8-992E-F45D5DED7B01}"/>
              </a:ext>
            </a:extLst>
          </p:cNvPr>
          <p:cNvSpPr txBox="1"/>
          <p:nvPr/>
        </p:nvSpPr>
        <p:spPr>
          <a:xfrm>
            <a:off x="688223" y="775456"/>
            <a:ext cx="772980" cy="201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1307">
                <a:solidFill>
                  <a:srgbClr val="414BA4"/>
                </a:solidFill>
                <a:latin typeface="Athiti"/>
                <a:cs typeface="Athiti"/>
              </a:rPr>
              <a:t>(1/4)</a:t>
            </a:r>
          </a:p>
        </p:txBody>
      </p:sp>
    </p:spTree>
    <p:extLst>
      <p:ext uri="{BB962C8B-B14F-4D97-AF65-F5344CB8AC3E}">
        <p14:creationId xmlns:p14="http://schemas.microsoft.com/office/powerpoint/2010/main" val="983415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7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4017267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Data Types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2EDADFEE-D54E-705D-8EAA-17E9BD59102D}"/>
              </a:ext>
            </a:extLst>
          </p:cNvPr>
          <p:cNvSpPr txBox="1"/>
          <p:nvPr/>
        </p:nvSpPr>
        <p:spPr>
          <a:xfrm>
            <a:off x="742373" y="1360886"/>
            <a:ext cx="3165475" cy="160210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5080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spc="-35" dirty="0">
                <a:latin typeface="Georgia"/>
                <a:cs typeface="Georgia"/>
              </a:rPr>
              <a:t>The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boolean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data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type,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90" dirty="0">
                <a:latin typeface="Georgia"/>
                <a:cs typeface="Georgia"/>
              </a:rPr>
              <a:t>implemented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as 	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Python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bool</a:t>
            </a:r>
            <a:r>
              <a:rPr sz="1500" spc="-65" dirty="0">
                <a:latin typeface="Georgia"/>
                <a:cs typeface="Georgia"/>
              </a:rPr>
              <a:t> </a:t>
            </a:r>
            <a:r>
              <a:rPr sz="1500" spc="-30" dirty="0">
                <a:latin typeface="Georgia"/>
                <a:cs typeface="Georgia"/>
              </a:rPr>
              <a:t>class,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will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be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quite 	</a:t>
            </a:r>
            <a:r>
              <a:rPr sz="1500" spc="-50" dirty="0">
                <a:latin typeface="Georgia"/>
                <a:cs typeface="Georgia"/>
              </a:rPr>
              <a:t>useful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for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representing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105" dirty="0">
                <a:latin typeface="Georgia"/>
                <a:cs typeface="Georgia"/>
              </a:rPr>
              <a:t>truth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values.</a:t>
            </a:r>
            <a:endParaRPr sz="1500" dirty="0">
              <a:latin typeface="Georgia"/>
              <a:cs typeface="Georgia"/>
            </a:endParaRPr>
          </a:p>
          <a:p>
            <a:pPr marL="115570" marR="36830" indent="-103504">
              <a:lnSpc>
                <a:spcPct val="94900"/>
              </a:lnSpc>
              <a:spcBef>
                <a:spcPts val="434"/>
              </a:spcBef>
              <a:buChar char="•"/>
              <a:tabLst>
                <a:tab pos="137159" algn="l"/>
              </a:tabLst>
            </a:pPr>
            <a:r>
              <a:rPr sz="1500" spc="-35" dirty="0">
                <a:latin typeface="Georgia"/>
                <a:cs typeface="Georgia"/>
              </a:rPr>
              <a:t>The</a:t>
            </a:r>
            <a:r>
              <a:rPr sz="1500" spc="-6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possible</a:t>
            </a:r>
            <a:r>
              <a:rPr sz="1500" spc="-40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state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values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for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boolean 	</a:t>
            </a:r>
            <a:r>
              <a:rPr sz="1500" spc="-50" dirty="0">
                <a:latin typeface="Georgia"/>
                <a:cs typeface="Georgia"/>
              </a:rPr>
              <a:t>object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are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dirty="0">
                <a:latin typeface="Courier New"/>
                <a:cs typeface="Courier New"/>
              </a:rPr>
              <a:t>True</a:t>
            </a:r>
            <a:r>
              <a:rPr sz="1500" spc="-520" dirty="0">
                <a:latin typeface="Courier New"/>
                <a:cs typeface="Courier New"/>
              </a:rPr>
              <a:t> </a:t>
            </a:r>
            <a:r>
              <a:rPr sz="1500" spc="-110" dirty="0">
                <a:latin typeface="Georgia"/>
                <a:cs typeface="Georgia"/>
              </a:rPr>
              <a:t>and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dirty="0">
                <a:latin typeface="Courier New"/>
                <a:cs typeface="Courier New"/>
              </a:rPr>
              <a:t>False</a:t>
            </a:r>
            <a:r>
              <a:rPr sz="1500" spc="-520" dirty="0">
                <a:latin typeface="Courier New"/>
                <a:cs typeface="Courier New"/>
              </a:rPr>
              <a:t> </a:t>
            </a:r>
            <a:r>
              <a:rPr sz="1500" spc="-50" dirty="0">
                <a:latin typeface="Georgia"/>
                <a:cs typeface="Georgia"/>
              </a:rPr>
              <a:t>with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the 	</a:t>
            </a:r>
            <a:r>
              <a:rPr sz="1500" spc="-100" dirty="0">
                <a:latin typeface="Georgia"/>
                <a:cs typeface="Georgia"/>
              </a:rPr>
              <a:t>standard</a:t>
            </a:r>
            <a:r>
              <a:rPr sz="1500" spc="2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boolean</a:t>
            </a:r>
            <a:r>
              <a:rPr sz="1500" spc="30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operators,</a:t>
            </a:r>
            <a:r>
              <a:rPr sz="1500" spc="30" dirty="0">
                <a:latin typeface="Georgia"/>
                <a:cs typeface="Georgia"/>
              </a:rPr>
              <a:t> </a:t>
            </a:r>
            <a:r>
              <a:rPr sz="1500" spc="-20" dirty="0">
                <a:latin typeface="Courier New"/>
                <a:cs typeface="Courier New"/>
              </a:rPr>
              <a:t>and, 	</a:t>
            </a:r>
            <a:r>
              <a:rPr sz="1500" dirty="0">
                <a:latin typeface="Courier New"/>
                <a:cs typeface="Courier New"/>
              </a:rPr>
              <a:t>or,</a:t>
            </a:r>
            <a:r>
              <a:rPr sz="1500" spc="-135" dirty="0">
                <a:latin typeface="Courier New"/>
                <a:cs typeface="Courier New"/>
              </a:rPr>
              <a:t> </a:t>
            </a:r>
            <a:r>
              <a:rPr sz="1500" dirty="0">
                <a:latin typeface="Georgia"/>
                <a:cs typeface="Georgia"/>
              </a:rPr>
              <a:t>and</a:t>
            </a:r>
            <a:r>
              <a:rPr sz="1500" spc="400" dirty="0">
                <a:latin typeface="Georgia"/>
                <a:cs typeface="Georgia"/>
              </a:rPr>
              <a:t> </a:t>
            </a:r>
            <a:r>
              <a:rPr sz="1500" spc="-25" dirty="0">
                <a:latin typeface="Courier New"/>
                <a:cs typeface="Courier New"/>
              </a:rPr>
              <a:t>not</a:t>
            </a:r>
            <a:endParaRPr sz="15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409594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82546" y="212192"/>
            <a:ext cx="744039" cy="74403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56732" y="355102"/>
            <a:ext cx="5493351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940" b="1" err="1">
                <a:solidFill>
                  <a:srgbClr val="414BA4"/>
                </a:solidFill>
                <a:latin typeface="Athiti"/>
                <a:cs typeface="Athiti"/>
              </a:rPr>
              <a:t>ทำความรู้จักกับ</a:t>
            </a:r>
            <a:r>
              <a:rPr lang="en-US" sz="2940" b="1">
                <a:solidFill>
                  <a:srgbClr val="414BA4"/>
                </a:solidFill>
                <a:latin typeface="Athiti"/>
                <a:cs typeface="Athiti"/>
              </a:rPr>
              <a:t> Apache Airflow</a:t>
            </a: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3944A1"/>
                </a:solidFill>
                <a:latin typeface="Montserrat"/>
              </a:rPr>
              <a:pPr/>
              <a:t>70</a:t>
            </a:fld>
            <a:endParaRPr lang="en-US" sz="762" spc="-18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6205899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3944A1"/>
                </a:solidFill>
                <a:latin typeface="Montserrat"/>
              </a:rPr>
              <a:t>Page</a:t>
            </a:r>
            <a:endParaRPr lang="en-US" sz="762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34DDD3-0897-35A9-A49C-32DCF3A2DBB6}"/>
              </a:ext>
            </a:extLst>
          </p:cNvPr>
          <p:cNvGrpSpPr/>
          <p:nvPr/>
        </p:nvGrpSpPr>
        <p:grpSpPr>
          <a:xfrm>
            <a:off x="2910644" y="1323722"/>
            <a:ext cx="1379330" cy="276999"/>
            <a:chOff x="7349163" y="1682281"/>
            <a:chExt cx="2533464" cy="508774"/>
          </a:xfrm>
        </p:grpSpPr>
        <p:grpSp>
          <p:nvGrpSpPr>
            <p:cNvPr id="6" name="Group 6"/>
            <p:cNvGrpSpPr/>
            <p:nvPr/>
          </p:nvGrpSpPr>
          <p:grpSpPr>
            <a:xfrm>
              <a:off x="7349163" y="1733768"/>
              <a:ext cx="242103" cy="243188"/>
              <a:chOff x="80423" y="1141594"/>
              <a:chExt cx="6321669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80423" y="1141594"/>
                <a:ext cx="632166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D4114062-E18B-AEE3-9BF5-13F1CABCF2E3}"/>
                </a:ext>
              </a:extLst>
            </p:cNvPr>
            <p:cNvSpPr txBox="1"/>
            <p:nvPr/>
          </p:nvSpPr>
          <p:spPr>
            <a:xfrm>
              <a:off x="7790246" y="1682281"/>
              <a:ext cx="2092381" cy="508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pc="-19" dirty="0">
                  <a:solidFill>
                    <a:srgbClr val="3944A1"/>
                  </a:solidFill>
                  <a:latin typeface="Athiti"/>
                  <a:cs typeface="Athiti"/>
                </a:rPr>
                <a:t>DAG</a:t>
              </a:r>
            </a:p>
          </p:txBody>
        </p:sp>
      </p:grpSp>
      <p:sp>
        <p:nvSpPr>
          <p:cNvPr id="11" name="AutoShape 22">
            <a:extLst>
              <a:ext uri="{FF2B5EF4-FFF2-40B4-BE49-F238E27FC236}">
                <a16:creationId xmlns:a16="http://schemas.microsoft.com/office/drawing/2014/main" id="{6D728D8F-62A0-0AD1-D47C-CC76972CB052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23C93129-ED29-701E-C05E-7AC7B1C719B2}"/>
              </a:ext>
            </a:extLst>
          </p:cNvPr>
          <p:cNvSpPr txBox="1"/>
          <p:nvPr/>
        </p:nvSpPr>
        <p:spPr>
          <a:xfrm>
            <a:off x="2909901" y="1681457"/>
            <a:ext cx="3505357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th-TH" sz="1000" spc="-19" dirty="0">
                <a:solidFill>
                  <a:srgbClr val="3944A1"/>
                </a:solidFill>
                <a:latin typeface="Athiti"/>
                <a:cs typeface="Athiti"/>
              </a:rPr>
              <a:t>Directed Acyclic Graph ประกอบไปด้วยหลายๆ Task ที่เชื่อมต่อกันและในแต่ละ Task นั้นก็มีความสามารถที่แตกต่างกัน ขึ้นอยู่กับการเขียน </a:t>
            </a:r>
            <a:r>
              <a:rPr lang="en-US" sz="1000" spc="-19" dirty="0">
                <a:solidFill>
                  <a:srgbClr val="3944A1"/>
                </a:solidFill>
                <a:latin typeface="Athiti"/>
                <a:cs typeface="Athiti"/>
              </a:rPr>
              <a:t>Code </a:t>
            </a:r>
            <a:r>
              <a:rPr lang="th-TH" sz="1000" spc="-19" dirty="0">
                <a:solidFill>
                  <a:srgbClr val="3944A1"/>
                </a:solidFill>
                <a:latin typeface="Athiti"/>
                <a:cs typeface="Athiti"/>
              </a:rPr>
              <a:t>ของเรา</a:t>
            </a:r>
            <a:endParaRPr lang="en-US" sz="1000" spc="-19" dirty="0">
              <a:solidFill>
                <a:srgbClr val="3944A1"/>
              </a:solidFill>
              <a:latin typeface="Athiti"/>
              <a:cs typeface="Athiti"/>
            </a:endParaRPr>
          </a:p>
          <a:p>
            <a:pPr algn="just"/>
            <a:endParaRPr lang="en-US" sz="1000" dirty="0"/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BC2C4923-EF83-C1DD-1648-FAB4DE7F5C3F}"/>
              </a:ext>
            </a:extLst>
          </p:cNvPr>
          <p:cNvSpPr txBox="1"/>
          <p:nvPr/>
        </p:nvSpPr>
        <p:spPr>
          <a:xfrm>
            <a:off x="688223" y="775456"/>
            <a:ext cx="772980" cy="201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1307">
                <a:solidFill>
                  <a:srgbClr val="414BA4"/>
                </a:solidFill>
                <a:latin typeface="Athiti"/>
                <a:cs typeface="Athiti"/>
              </a:rPr>
              <a:t>(2/4)</a:t>
            </a:r>
          </a:p>
        </p:txBody>
      </p:sp>
      <p:pic>
        <p:nvPicPr>
          <p:cNvPr id="8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A6E0367-E9C9-1031-8E5F-AC0DBDEAAD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815"/>
          <a:stretch/>
        </p:blipFill>
        <p:spPr>
          <a:xfrm>
            <a:off x="2625214" y="2329360"/>
            <a:ext cx="3757669" cy="1073717"/>
          </a:xfrm>
          <a:prstGeom prst="rect">
            <a:avLst/>
          </a:prstGeom>
        </p:spPr>
      </p:pic>
      <p:pic>
        <p:nvPicPr>
          <p:cNvPr id="12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839461B-10C4-BFBC-D9EF-E760234F49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34" r="-78" b="-139"/>
          <a:stretch/>
        </p:blipFill>
        <p:spPr>
          <a:xfrm>
            <a:off x="301926" y="1227213"/>
            <a:ext cx="2176017" cy="220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447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82546" y="212192"/>
            <a:ext cx="744039" cy="74403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56732" y="355102"/>
            <a:ext cx="5493351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940" b="1" err="1">
                <a:solidFill>
                  <a:srgbClr val="414BA4"/>
                </a:solidFill>
                <a:latin typeface="Athiti"/>
                <a:cs typeface="Athiti"/>
              </a:rPr>
              <a:t>ทำความรู้จักกับ</a:t>
            </a:r>
            <a:r>
              <a:rPr lang="en-US" sz="2940" b="1">
                <a:solidFill>
                  <a:srgbClr val="414BA4"/>
                </a:solidFill>
                <a:latin typeface="Athiti"/>
                <a:cs typeface="Athiti"/>
              </a:rPr>
              <a:t> Apache Airflow</a:t>
            </a: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3944A1"/>
                </a:solidFill>
                <a:latin typeface="Montserrat"/>
              </a:rPr>
              <a:pPr/>
              <a:t>71</a:t>
            </a:fld>
            <a:endParaRPr lang="en-US" sz="762" spc="-18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6205899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3944A1"/>
                </a:solidFill>
                <a:latin typeface="Montserrat"/>
              </a:rPr>
              <a:t>Page</a:t>
            </a:r>
            <a:endParaRPr lang="en-US" sz="762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34DDD3-0897-35A9-A49C-32DCF3A2DBB6}"/>
              </a:ext>
            </a:extLst>
          </p:cNvPr>
          <p:cNvGrpSpPr/>
          <p:nvPr/>
        </p:nvGrpSpPr>
        <p:grpSpPr>
          <a:xfrm>
            <a:off x="4686641" y="1465017"/>
            <a:ext cx="1379330" cy="246221"/>
            <a:chOff x="7349163" y="1682281"/>
            <a:chExt cx="2533464" cy="452243"/>
          </a:xfrm>
        </p:grpSpPr>
        <p:grpSp>
          <p:nvGrpSpPr>
            <p:cNvPr id="6" name="Group 6"/>
            <p:cNvGrpSpPr/>
            <p:nvPr/>
          </p:nvGrpSpPr>
          <p:grpSpPr>
            <a:xfrm>
              <a:off x="7349163" y="1733768"/>
              <a:ext cx="242103" cy="243188"/>
              <a:chOff x="80423" y="1141594"/>
              <a:chExt cx="6321669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80423" y="1141594"/>
                <a:ext cx="632166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D4114062-E18B-AEE3-9BF5-13F1CABCF2E3}"/>
                </a:ext>
              </a:extLst>
            </p:cNvPr>
            <p:cNvSpPr txBox="1"/>
            <p:nvPr/>
          </p:nvSpPr>
          <p:spPr>
            <a:xfrm>
              <a:off x="7790246" y="1682281"/>
              <a:ext cx="2092381" cy="4522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z="1600" spc="-19" dirty="0">
                  <a:solidFill>
                    <a:srgbClr val="3944A1"/>
                  </a:solidFill>
                  <a:latin typeface="Athiti"/>
                  <a:cs typeface="Athiti"/>
                </a:rPr>
                <a:t>Tree View</a:t>
              </a:r>
              <a:endParaRPr lang="en-US" sz="1600" dirty="0"/>
            </a:p>
          </p:txBody>
        </p:sp>
      </p:grpSp>
      <p:sp>
        <p:nvSpPr>
          <p:cNvPr id="11" name="AutoShape 22">
            <a:extLst>
              <a:ext uri="{FF2B5EF4-FFF2-40B4-BE49-F238E27FC236}">
                <a16:creationId xmlns:a16="http://schemas.microsoft.com/office/drawing/2014/main" id="{6D728D8F-62A0-0AD1-D47C-CC76972CB052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5BC2D14C-0B32-27C3-E04F-7D7E84F1B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217" y="1323473"/>
            <a:ext cx="4128286" cy="1470125"/>
          </a:xfrm>
          <a:prstGeom prst="rect">
            <a:avLst/>
          </a:prstGeom>
        </p:spPr>
      </p:pic>
      <p:sp>
        <p:nvSpPr>
          <p:cNvPr id="22" name="TextBox 17">
            <a:extLst>
              <a:ext uri="{FF2B5EF4-FFF2-40B4-BE49-F238E27FC236}">
                <a16:creationId xmlns:a16="http://schemas.microsoft.com/office/drawing/2014/main" id="{23C93129-ED29-701E-C05E-7AC7B1C719B2}"/>
              </a:ext>
            </a:extLst>
          </p:cNvPr>
          <p:cNvSpPr txBox="1"/>
          <p:nvPr/>
        </p:nvSpPr>
        <p:spPr>
          <a:xfrm>
            <a:off x="4686641" y="1809022"/>
            <a:ext cx="164017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th-TH" sz="1200" spc="-19" dirty="0">
                <a:solidFill>
                  <a:srgbClr val="3944A1"/>
                </a:solidFill>
                <a:latin typeface="Athiti"/>
                <a:cs typeface="Athiti"/>
              </a:rPr>
              <a:t>มุมมองที่แสดงถึง Task ของ DAG ในช่วงเวลาต่าง ๆ แต่ละคอลัมน์แสดงถึงการเรียกใช้ DAG และแต่ละช่องเป็น Instance ของ Task โดยแต่ละ Instance มีรหัสสีตามสถานะของ DAG Runs</a:t>
            </a:r>
            <a:endParaRPr lang="en-US" sz="1200" spc="-19" dirty="0">
              <a:solidFill>
                <a:srgbClr val="3944A1"/>
              </a:solidFill>
              <a:latin typeface="Athiti"/>
              <a:cs typeface="Athiti"/>
            </a:endParaRPr>
          </a:p>
          <a:p>
            <a:pPr algn="l"/>
            <a:endParaRPr lang="en-US" sz="1200" spc="-19" dirty="0">
              <a:solidFill>
                <a:srgbClr val="3944A1"/>
              </a:solidFill>
              <a:latin typeface="Athiti"/>
              <a:cs typeface="Athiti"/>
            </a:endParaRP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BC2C4923-EF83-C1DD-1648-FAB4DE7F5C3F}"/>
              </a:ext>
            </a:extLst>
          </p:cNvPr>
          <p:cNvSpPr txBox="1"/>
          <p:nvPr/>
        </p:nvSpPr>
        <p:spPr>
          <a:xfrm>
            <a:off x="688223" y="775456"/>
            <a:ext cx="772980" cy="201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1307">
                <a:solidFill>
                  <a:srgbClr val="414BA4"/>
                </a:solidFill>
                <a:latin typeface="Athiti"/>
                <a:cs typeface="Athiti"/>
              </a:rPr>
              <a:t>(3/4)</a:t>
            </a:r>
          </a:p>
        </p:txBody>
      </p:sp>
    </p:spTree>
    <p:extLst>
      <p:ext uri="{BB962C8B-B14F-4D97-AF65-F5344CB8AC3E}">
        <p14:creationId xmlns:p14="http://schemas.microsoft.com/office/powerpoint/2010/main" val="30858013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82546" y="212192"/>
            <a:ext cx="744039" cy="74403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56732" y="355102"/>
            <a:ext cx="5493351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940" b="1" err="1">
                <a:solidFill>
                  <a:srgbClr val="414BA4"/>
                </a:solidFill>
                <a:latin typeface="Athiti"/>
                <a:cs typeface="Athiti"/>
              </a:rPr>
              <a:t>ทำความรู้จักกับ</a:t>
            </a:r>
            <a:r>
              <a:rPr lang="en-US" sz="2940" b="1">
                <a:solidFill>
                  <a:srgbClr val="414BA4"/>
                </a:solidFill>
                <a:latin typeface="Athiti"/>
                <a:cs typeface="Athiti"/>
              </a:rPr>
              <a:t> Apache Airflow</a:t>
            </a: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3944A1"/>
                </a:solidFill>
                <a:latin typeface="Montserrat"/>
              </a:rPr>
              <a:pPr/>
              <a:t>72</a:t>
            </a:fld>
            <a:endParaRPr lang="en-US" sz="762" spc="-18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6205899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3944A1"/>
                </a:solidFill>
                <a:latin typeface="Montserrat"/>
              </a:rPr>
              <a:t>Page</a:t>
            </a:r>
            <a:endParaRPr lang="en-US" sz="762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34DDD3-0897-35A9-A49C-32DCF3A2DBB6}"/>
              </a:ext>
            </a:extLst>
          </p:cNvPr>
          <p:cNvGrpSpPr/>
          <p:nvPr/>
        </p:nvGrpSpPr>
        <p:grpSpPr>
          <a:xfrm>
            <a:off x="4705262" y="1359773"/>
            <a:ext cx="1379330" cy="276999"/>
            <a:chOff x="7349163" y="1682281"/>
            <a:chExt cx="2533464" cy="508774"/>
          </a:xfrm>
        </p:grpSpPr>
        <p:grpSp>
          <p:nvGrpSpPr>
            <p:cNvPr id="6" name="Group 6"/>
            <p:cNvGrpSpPr/>
            <p:nvPr/>
          </p:nvGrpSpPr>
          <p:grpSpPr>
            <a:xfrm>
              <a:off x="7349163" y="1733768"/>
              <a:ext cx="242103" cy="243188"/>
              <a:chOff x="80423" y="1141594"/>
              <a:chExt cx="6321669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80423" y="1141594"/>
                <a:ext cx="632166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D4114062-E18B-AEE3-9BF5-13F1CABCF2E3}"/>
                </a:ext>
              </a:extLst>
            </p:cNvPr>
            <p:cNvSpPr txBox="1"/>
            <p:nvPr/>
          </p:nvSpPr>
          <p:spPr>
            <a:xfrm>
              <a:off x="7790246" y="1682281"/>
              <a:ext cx="2092381" cy="508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pc="-19" dirty="0">
                  <a:solidFill>
                    <a:srgbClr val="3944A1"/>
                  </a:solidFill>
                  <a:latin typeface="Athiti"/>
                  <a:cs typeface="Athiti"/>
                </a:rPr>
                <a:t>Graph View</a:t>
              </a:r>
              <a:endParaRPr lang="en-US" dirty="0"/>
            </a:p>
          </p:txBody>
        </p:sp>
      </p:grpSp>
      <p:sp>
        <p:nvSpPr>
          <p:cNvPr id="11" name="AutoShape 22">
            <a:extLst>
              <a:ext uri="{FF2B5EF4-FFF2-40B4-BE49-F238E27FC236}">
                <a16:creationId xmlns:a16="http://schemas.microsoft.com/office/drawing/2014/main" id="{6D728D8F-62A0-0AD1-D47C-CC76972CB052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76D4B36-2480-4F4F-1267-87C8B74D2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205" y="1165543"/>
            <a:ext cx="4230184" cy="1612028"/>
          </a:xfrm>
          <a:prstGeom prst="rect">
            <a:avLst/>
          </a:prstGeom>
        </p:spPr>
      </p:pic>
      <p:sp>
        <p:nvSpPr>
          <p:cNvPr id="10" name="TextBox 17">
            <a:extLst>
              <a:ext uri="{FF2B5EF4-FFF2-40B4-BE49-F238E27FC236}">
                <a16:creationId xmlns:a16="http://schemas.microsoft.com/office/drawing/2014/main" id="{ECD36F98-008F-1D5A-275F-C0B8E6768E99}"/>
              </a:ext>
            </a:extLst>
          </p:cNvPr>
          <p:cNvSpPr txBox="1"/>
          <p:nvPr/>
        </p:nvSpPr>
        <p:spPr>
          <a:xfrm>
            <a:off x="4704518" y="1689466"/>
            <a:ext cx="1787663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th-TH" sz="1100" spc="-19" dirty="0">
                <a:solidFill>
                  <a:srgbClr val="3944A1"/>
                </a:solidFill>
                <a:latin typeface="Athiti"/>
                <a:cs typeface="Athiti"/>
              </a:rPr>
              <a:t>มุมมองที่แสดงถึง Task ที่ทำงานต่อกันใน DAG มุมมองนี้มีประโยชน์อย่างยิ่งเพราะสามารถใช้ตรวจทาน DAG ดู Flow การทำงานได้อย่างง่ายดายและมีสถานะบอกการทำงานของแต่ละ Task</a:t>
            </a:r>
            <a:endParaRPr lang="en-US" sz="1100" spc="-19" dirty="0">
              <a:solidFill>
                <a:srgbClr val="3944A1"/>
              </a:solidFill>
              <a:latin typeface="Athiti"/>
              <a:cs typeface="Athiti"/>
            </a:endParaRPr>
          </a:p>
          <a:p>
            <a:pPr algn="l"/>
            <a:endParaRPr lang="en-US" sz="1100" dirty="0"/>
          </a:p>
          <a:p>
            <a:pPr algn="l"/>
            <a:endParaRPr lang="en-US" sz="1100" spc="-19" dirty="0">
              <a:solidFill>
                <a:srgbClr val="3944A1"/>
              </a:solidFill>
              <a:latin typeface="Athiti"/>
              <a:cs typeface="Athiti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E8F5963C-218B-262C-6E4A-E867DE988FA5}"/>
              </a:ext>
            </a:extLst>
          </p:cNvPr>
          <p:cNvSpPr txBox="1"/>
          <p:nvPr/>
        </p:nvSpPr>
        <p:spPr>
          <a:xfrm>
            <a:off x="688223" y="775456"/>
            <a:ext cx="772980" cy="201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1307">
                <a:solidFill>
                  <a:srgbClr val="414BA4"/>
                </a:solidFill>
                <a:latin typeface="Athiti"/>
                <a:cs typeface="Athiti"/>
              </a:rPr>
              <a:t>(4/4)</a:t>
            </a:r>
          </a:p>
        </p:txBody>
      </p:sp>
    </p:spTree>
    <p:extLst>
      <p:ext uri="{BB962C8B-B14F-4D97-AF65-F5344CB8AC3E}">
        <p14:creationId xmlns:p14="http://schemas.microsoft.com/office/powerpoint/2010/main" val="1465982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3944A1"/>
                </a:solidFill>
                <a:latin typeface="Montserrat"/>
              </a:rPr>
              <a:pPr/>
              <a:t>73</a:t>
            </a:fld>
            <a:endParaRPr lang="en-US" sz="762" spc="-18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6205899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3944A1"/>
                </a:solidFill>
                <a:latin typeface="Montserrat"/>
              </a:rPr>
              <a:t>Page</a:t>
            </a:r>
            <a:endParaRPr lang="en-US" sz="762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E36765-C4A0-5C00-505C-C9D1D0398C6A}"/>
              </a:ext>
            </a:extLst>
          </p:cNvPr>
          <p:cNvGrpSpPr/>
          <p:nvPr/>
        </p:nvGrpSpPr>
        <p:grpSpPr>
          <a:xfrm>
            <a:off x="698710" y="886622"/>
            <a:ext cx="5216646" cy="2340629"/>
            <a:chOff x="616226" y="1871444"/>
            <a:chExt cx="9581594" cy="429911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CC17F0B-049E-CDBE-2EC7-941BD4AB9A79}"/>
                </a:ext>
              </a:extLst>
            </p:cNvPr>
            <p:cNvSpPr/>
            <p:nvPr/>
          </p:nvSpPr>
          <p:spPr>
            <a:xfrm>
              <a:off x="5210458" y="3877793"/>
              <a:ext cx="1811130" cy="64052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71">
                  <a:solidFill>
                    <a:srgbClr val="414BA4"/>
                  </a:solidFill>
                  <a:latin typeface="Athiti"/>
                  <a:cs typeface="Athiti"/>
                </a:rPr>
                <a:t>Dynamic DAGs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C60949B-D144-21DE-9451-A72D3A9DF31F}"/>
                </a:ext>
              </a:extLst>
            </p:cNvPr>
            <p:cNvGrpSpPr/>
            <p:nvPr/>
          </p:nvGrpSpPr>
          <p:grpSpPr>
            <a:xfrm>
              <a:off x="616226" y="1871444"/>
              <a:ext cx="4017592" cy="4299114"/>
              <a:chOff x="572052" y="1899053"/>
              <a:chExt cx="4017592" cy="4299114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19FBCB1-7DE2-46E2-48DC-6F8422110802}"/>
                  </a:ext>
                </a:extLst>
              </p:cNvPr>
              <p:cNvGrpSpPr/>
              <p:nvPr/>
            </p:nvGrpSpPr>
            <p:grpSpPr>
              <a:xfrm>
                <a:off x="572052" y="1899053"/>
                <a:ext cx="3900694" cy="4244778"/>
                <a:chOff x="892313" y="2208270"/>
                <a:chExt cx="3900694" cy="4244778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806CCC1-830E-E4C1-8345-19D7DFCBB6CB}"/>
                    </a:ext>
                  </a:extLst>
                </p:cNvPr>
                <p:cNvGrpSpPr/>
                <p:nvPr/>
              </p:nvGrpSpPr>
              <p:grpSpPr>
                <a:xfrm>
                  <a:off x="892313" y="2208270"/>
                  <a:ext cx="3900694" cy="4244778"/>
                  <a:chOff x="892313" y="2208270"/>
                  <a:chExt cx="3900694" cy="4244778"/>
                </a:xfrm>
              </p:grpSpPr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2DF14513-653C-68AE-5741-19132D6FC894}"/>
                      </a:ext>
                    </a:extLst>
                  </p:cNvPr>
                  <p:cNvSpPr/>
                  <p:nvPr/>
                </p:nvSpPr>
                <p:spPr>
                  <a:xfrm>
                    <a:off x="967130" y="2600254"/>
                    <a:ext cx="3825877" cy="3852794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TextBox 2">
                    <a:extLst>
                      <a:ext uri="{FF2B5EF4-FFF2-40B4-BE49-F238E27FC236}">
                        <a16:creationId xmlns:a16="http://schemas.microsoft.com/office/drawing/2014/main" id="{70150652-4204-E7F4-3EFA-B06852965B2F}"/>
                      </a:ext>
                    </a:extLst>
                  </p:cNvPr>
                  <p:cNvSpPr txBox="1"/>
                  <p:nvPr/>
                </p:nvSpPr>
                <p:spPr>
                  <a:xfrm>
                    <a:off x="1874187" y="2872005"/>
                    <a:ext cx="1884987" cy="33847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txBody>
                  <a:bodyPr wrap="square" lIns="49784" tIns="24892" rIns="49784" bIns="24892" rtlCol="0" anchor="t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71">
                        <a:solidFill>
                          <a:srgbClr val="414BA4"/>
                        </a:solidFill>
                        <a:latin typeface="Athiti"/>
                        <a:cs typeface="Athiti"/>
                      </a:rPr>
                      <a:t>Airflow Variables</a:t>
                    </a:r>
                    <a:endParaRPr lang="en-US" sz="980"/>
                  </a:p>
                </p:txBody>
              </p:sp>
              <p:sp>
                <p:nvSpPr>
                  <p:cNvPr id="32" name="TextBox 3">
                    <a:extLst>
                      <a:ext uri="{FF2B5EF4-FFF2-40B4-BE49-F238E27FC236}">
                        <a16:creationId xmlns:a16="http://schemas.microsoft.com/office/drawing/2014/main" id="{72BB64B7-D7B7-3688-CF23-3B5F7DDF1C92}"/>
                      </a:ext>
                    </a:extLst>
                  </p:cNvPr>
                  <p:cNvSpPr txBox="1"/>
                  <p:nvPr/>
                </p:nvSpPr>
                <p:spPr>
                  <a:xfrm>
                    <a:off x="1874185" y="3429855"/>
                    <a:ext cx="1884983" cy="33847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txBody>
                  <a:bodyPr wrap="square" lIns="49784" tIns="24892" rIns="49784" bIns="24892" rtlCol="0" anchor="t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71">
                        <a:solidFill>
                          <a:srgbClr val="414BA4"/>
                        </a:solidFill>
                        <a:latin typeface="Athiti"/>
                        <a:cs typeface="Athiti"/>
                      </a:rPr>
                      <a:t>Airflow Connection</a:t>
                    </a:r>
                    <a:endParaRPr lang="en-US" sz="980"/>
                  </a:p>
                </p:txBody>
              </p:sp>
              <p:pic>
                <p:nvPicPr>
                  <p:cNvPr id="7" name="Picture 7" descr="Logo, company name&#10;&#10;Description automatically generated">
                    <a:extLst>
                      <a:ext uri="{FF2B5EF4-FFF2-40B4-BE49-F238E27FC236}">
                        <a16:creationId xmlns:a16="http://schemas.microsoft.com/office/drawing/2014/main" id="{1EC073FC-3701-506B-90AD-81E61375F7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92313" y="2208270"/>
                    <a:ext cx="1544983" cy="64689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1C399F4E-336E-FF16-247F-E8782219F237}"/>
                    </a:ext>
                  </a:extLst>
                </p:cNvPr>
                <p:cNvGrpSpPr/>
                <p:nvPr/>
              </p:nvGrpSpPr>
              <p:grpSpPr>
                <a:xfrm>
                  <a:off x="1188277" y="4170017"/>
                  <a:ext cx="3368259" cy="1949172"/>
                  <a:chOff x="575365" y="4208669"/>
                  <a:chExt cx="4052955" cy="2026477"/>
                </a:xfrm>
              </p:grpSpPr>
              <p:sp>
                <p:nvSpPr>
                  <p:cNvPr id="2" name="Cloud 1">
                    <a:extLst>
                      <a:ext uri="{FF2B5EF4-FFF2-40B4-BE49-F238E27FC236}">
                        <a16:creationId xmlns:a16="http://schemas.microsoft.com/office/drawing/2014/main" id="{7A28CE77-66F1-F1F6-7A89-27EEB03D4ED9}"/>
                      </a:ext>
                    </a:extLst>
                  </p:cNvPr>
                  <p:cNvSpPr/>
                  <p:nvPr/>
                </p:nvSpPr>
                <p:spPr>
                  <a:xfrm>
                    <a:off x="575365" y="4208669"/>
                    <a:ext cx="4052955" cy="2026477"/>
                  </a:xfrm>
                  <a:prstGeom prst="cloud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52" name="Picture 52" descr="Logo&#10;&#10;Description automatically generated">
                    <a:extLst>
                      <a:ext uri="{FF2B5EF4-FFF2-40B4-BE49-F238E27FC236}">
                        <a16:creationId xmlns:a16="http://schemas.microsoft.com/office/drawing/2014/main" id="{5A0B1F1D-A87B-0848-729A-E4FC2DE736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86183" y="5005126"/>
                    <a:ext cx="633897" cy="552837"/>
                  </a:xfrm>
                  <a:prstGeom prst="rect">
                    <a:avLst/>
                  </a:prstGeom>
                </p:spPr>
              </p:pic>
              <p:pic>
                <p:nvPicPr>
                  <p:cNvPr id="53" name="Picture 53" descr="Icon&#10;&#10;Description automatically generated">
                    <a:extLst>
                      <a:ext uri="{FF2B5EF4-FFF2-40B4-BE49-F238E27FC236}">
                        <a16:creationId xmlns:a16="http://schemas.microsoft.com/office/drawing/2014/main" id="{73E5372B-BE52-8A85-1675-DD9FE0C4FE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522643" y="5563707"/>
                    <a:ext cx="660653" cy="562114"/>
                  </a:xfrm>
                  <a:prstGeom prst="rect">
                    <a:avLst/>
                  </a:prstGeom>
                </p:spPr>
              </p:pic>
              <p:pic>
                <p:nvPicPr>
                  <p:cNvPr id="54" name="Picture 54" descr="Logo&#10;&#10;Description automatically generated">
                    <a:extLst>
                      <a:ext uri="{FF2B5EF4-FFF2-40B4-BE49-F238E27FC236}">
                        <a16:creationId xmlns:a16="http://schemas.microsoft.com/office/drawing/2014/main" id="{AD9E90B4-FDCA-1B3A-BFE5-5BC40868C6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444487" y="4518198"/>
                    <a:ext cx="782982" cy="333993"/>
                  </a:xfrm>
                  <a:prstGeom prst="rect">
                    <a:avLst/>
                  </a:prstGeom>
                </p:spPr>
              </p:pic>
              <p:pic>
                <p:nvPicPr>
                  <p:cNvPr id="55" name="Picture 55" descr="Logo&#10;&#10;Description automatically generated">
                    <a:extLst>
                      <a:ext uri="{FF2B5EF4-FFF2-40B4-BE49-F238E27FC236}">
                        <a16:creationId xmlns:a16="http://schemas.microsoft.com/office/drawing/2014/main" id="{8E81578D-4FC2-4EB7-4687-73A2468A1C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197122" y="5248728"/>
                    <a:ext cx="943114" cy="620968"/>
                  </a:xfrm>
                  <a:prstGeom prst="rect">
                    <a:avLst/>
                  </a:prstGeom>
                </p:spPr>
              </p:pic>
              <p:pic>
                <p:nvPicPr>
                  <p:cNvPr id="56" name="Picture 56" descr="Icon&#10;&#10;Description automatically generated">
                    <a:extLst>
                      <a:ext uri="{FF2B5EF4-FFF2-40B4-BE49-F238E27FC236}">
                        <a16:creationId xmlns:a16="http://schemas.microsoft.com/office/drawing/2014/main" id="{C5D5874C-35D0-528F-737D-D7D0E90AD3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236627" y="4430825"/>
                    <a:ext cx="842872" cy="760897"/>
                  </a:xfrm>
                  <a:prstGeom prst="rect">
                    <a:avLst/>
                  </a:prstGeom>
                </p:spPr>
              </p:pic>
              <p:pic>
                <p:nvPicPr>
                  <p:cNvPr id="57" name="Picture 57" descr="Logo&#10;&#10;Description automatically generated">
                    <a:extLst>
                      <a:ext uri="{FF2B5EF4-FFF2-40B4-BE49-F238E27FC236}">
                        <a16:creationId xmlns:a16="http://schemas.microsoft.com/office/drawing/2014/main" id="{3C8248D4-C5FB-5D54-6C1E-70623207DC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07095" y="4585252"/>
                    <a:ext cx="1152939" cy="763105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58" descr="Logo&#10;&#10;Description automatically generated">
                    <a:extLst>
                      <a:ext uri="{FF2B5EF4-FFF2-40B4-BE49-F238E27FC236}">
                        <a16:creationId xmlns:a16="http://schemas.microsoft.com/office/drawing/2014/main" id="{44DEE718-63A2-09C8-F1A9-92645E7BE5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300353" y="5384828"/>
                    <a:ext cx="766419" cy="489167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3" name="TextBox 2">
                <a:extLst>
                  <a:ext uri="{FF2B5EF4-FFF2-40B4-BE49-F238E27FC236}">
                    <a16:creationId xmlns:a16="http://schemas.microsoft.com/office/drawing/2014/main" id="{F520D23F-E32E-65FC-D487-41A460FF5698}"/>
                  </a:ext>
                </a:extLst>
              </p:cNvPr>
              <p:cNvSpPr txBox="1"/>
              <p:nvPr/>
            </p:nvSpPr>
            <p:spPr>
              <a:xfrm>
                <a:off x="3676482" y="5859692"/>
                <a:ext cx="913162" cy="33847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49784" tIns="24892" rIns="49784" bIns="24892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71">
                    <a:solidFill>
                      <a:srgbClr val="FF0000"/>
                    </a:solidFill>
                    <a:latin typeface="Athiti"/>
                    <a:cs typeface="Athiti"/>
                  </a:rPr>
                  <a:t>Web UI</a:t>
                </a:r>
                <a:endParaRPr lang="en-US" sz="98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70D432B-CB90-AE51-27B5-C4B651208E18}"/>
                  </a:ext>
                </a:extLst>
              </p:cNvPr>
              <p:cNvCxnSpPr/>
              <p:nvPr/>
            </p:nvCxnSpPr>
            <p:spPr>
              <a:xfrm>
                <a:off x="2423767" y="3434246"/>
                <a:ext cx="3312" cy="522354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26E2A54-EB91-35E1-7D38-700F1A5C9D3A}"/>
                </a:ext>
              </a:extLst>
            </p:cNvPr>
            <p:cNvCxnSpPr>
              <a:cxnSpLocks/>
              <a:stCxn id="9" idx="3"/>
              <a:endCxn id="6" idx="1"/>
            </p:cNvCxnSpPr>
            <p:nvPr/>
          </p:nvCxnSpPr>
          <p:spPr>
            <a:xfrm>
              <a:off x="4516920" y="4189825"/>
              <a:ext cx="693538" cy="822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048D30C-9E36-5A98-9747-7CBFEA78B64A}"/>
                </a:ext>
              </a:extLst>
            </p:cNvPr>
            <p:cNvGrpSpPr/>
            <p:nvPr/>
          </p:nvGrpSpPr>
          <p:grpSpPr>
            <a:xfrm>
              <a:off x="9053091" y="2470851"/>
              <a:ext cx="1144729" cy="3518800"/>
              <a:chOff x="8697016" y="2698739"/>
              <a:chExt cx="1144729" cy="35188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8819D93-5A42-5344-3773-F7952A3743C2}"/>
                  </a:ext>
                </a:extLst>
              </p:cNvPr>
              <p:cNvSpPr/>
              <p:nvPr/>
            </p:nvSpPr>
            <p:spPr>
              <a:xfrm>
                <a:off x="8697018" y="2698739"/>
                <a:ext cx="1144727" cy="48039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414BA4"/>
                    </a:solidFill>
                    <a:latin typeface="Athiti"/>
                    <a:cs typeface="Athiti"/>
                  </a:rPr>
                  <a:t>DAG 1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DC4DBE3-9B12-0E79-99F4-36898DDBA436}"/>
                  </a:ext>
                </a:extLst>
              </p:cNvPr>
              <p:cNvSpPr/>
              <p:nvPr/>
            </p:nvSpPr>
            <p:spPr>
              <a:xfrm>
                <a:off x="8697016" y="3323807"/>
                <a:ext cx="1144727" cy="48039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9784" tIns="24892" rIns="49784" bIns="24892" rtlCol="0" anchor="ctr"/>
              <a:lstStyle/>
              <a:p>
                <a:pPr algn="ctr"/>
                <a:r>
                  <a:rPr lang="en-GB" sz="871" dirty="0">
                    <a:solidFill>
                      <a:srgbClr val="414BA4"/>
                    </a:solidFill>
                    <a:latin typeface="Athiti"/>
                    <a:cs typeface="Athiti"/>
                  </a:rPr>
                  <a:t>DAG 2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B8B5AE2-0C15-74AF-A76E-954D82F2DB40}"/>
                  </a:ext>
                </a:extLst>
              </p:cNvPr>
              <p:cNvSpPr/>
              <p:nvPr/>
            </p:nvSpPr>
            <p:spPr>
              <a:xfrm>
                <a:off x="8697016" y="4523676"/>
                <a:ext cx="1141877" cy="48039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9784" tIns="24892" rIns="49784" bIns="24892" rtlCol="0" anchor="ctr"/>
              <a:lstStyle/>
              <a:p>
                <a:pPr algn="ctr"/>
                <a:r>
                  <a:rPr lang="en-GB" sz="871">
                    <a:solidFill>
                      <a:srgbClr val="414BA4"/>
                    </a:solidFill>
                    <a:latin typeface="Athiti"/>
                    <a:cs typeface="Athiti"/>
                  </a:rPr>
                  <a:t>DAG 4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B4DA487-C1E0-7B9D-B1B9-71079A079014}"/>
                  </a:ext>
                </a:extLst>
              </p:cNvPr>
              <p:cNvSpPr/>
              <p:nvPr/>
            </p:nvSpPr>
            <p:spPr>
              <a:xfrm>
                <a:off x="8699863" y="3931983"/>
                <a:ext cx="1141878" cy="48039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9784" tIns="24892" rIns="49784" bIns="24892" rtlCol="0" anchor="ctr"/>
              <a:lstStyle/>
              <a:p>
                <a:pPr algn="ctr"/>
                <a:r>
                  <a:rPr lang="en-GB" sz="871">
                    <a:solidFill>
                      <a:srgbClr val="414BA4"/>
                    </a:solidFill>
                    <a:latin typeface="Athiti"/>
                    <a:cs typeface="Athiti"/>
                  </a:rPr>
                  <a:t>DAG 3</a:t>
                </a: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2A10575-BF69-AA0F-3237-6ABEEAE8D14A}"/>
                  </a:ext>
                </a:extLst>
              </p:cNvPr>
              <p:cNvSpPr/>
              <p:nvPr/>
            </p:nvSpPr>
            <p:spPr>
              <a:xfrm>
                <a:off x="8697016" y="5737147"/>
                <a:ext cx="1138927" cy="48039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9784" tIns="24892" rIns="49784" bIns="24892" rtlCol="0" anchor="ctr"/>
              <a:lstStyle/>
              <a:p>
                <a:pPr algn="ctr"/>
                <a:r>
                  <a:rPr lang="en-GB" sz="871">
                    <a:solidFill>
                      <a:srgbClr val="414BA4"/>
                    </a:solidFill>
                    <a:latin typeface="Athiti"/>
                    <a:cs typeface="Athiti"/>
                  </a:rPr>
                  <a:t>DAG N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FE7662B-BA2F-0346-DE87-172B4347E1EB}"/>
                  </a:ext>
                </a:extLst>
              </p:cNvPr>
              <p:cNvSpPr/>
              <p:nvPr/>
            </p:nvSpPr>
            <p:spPr>
              <a:xfrm>
                <a:off x="8699966" y="5136538"/>
                <a:ext cx="1138927" cy="48039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9784" tIns="24892" rIns="49784" bIns="24892" rtlCol="0" anchor="ctr"/>
              <a:lstStyle/>
              <a:p>
                <a:pPr algn="ctr"/>
                <a:r>
                  <a:rPr lang="en-GB" sz="1524" b="1">
                    <a:solidFill>
                      <a:srgbClr val="414BA4"/>
                    </a:solidFill>
                    <a:latin typeface="Athiti"/>
                    <a:cs typeface="Athiti"/>
                  </a:rPr>
                  <a:t>: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173D275-FA12-062B-F7BF-092B9EDDF57F}"/>
                </a:ext>
              </a:extLst>
            </p:cNvPr>
            <p:cNvGrpSpPr/>
            <p:nvPr/>
          </p:nvGrpSpPr>
          <p:grpSpPr>
            <a:xfrm>
              <a:off x="7021588" y="2711048"/>
              <a:ext cx="2034454" cy="3038407"/>
              <a:chOff x="7021588" y="2711048"/>
              <a:chExt cx="2034454" cy="3038407"/>
            </a:xfrm>
          </p:grpSpPr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1A886CF0-A42D-D853-AD30-AB1772DDCC61}"/>
                  </a:ext>
                </a:extLst>
              </p:cNvPr>
              <p:cNvCxnSpPr>
                <a:cxnSpLocks/>
                <a:stCxn id="6" idx="3"/>
                <a:endCxn id="10" idx="2"/>
              </p:cNvCxnSpPr>
              <p:nvPr/>
            </p:nvCxnSpPr>
            <p:spPr>
              <a:xfrm flipV="1">
                <a:off x="7021588" y="2711048"/>
                <a:ext cx="2031506" cy="1487007"/>
              </a:xfrm>
              <a:prstGeom prst="bentConnector3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or: Elbow 35">
                <a:extLst>
                  <a:ext uri="{FF2B5EF4-FFF2-40B4-BE49-F238E27FC236}">
                    <a16:creationId xmlns:a16="http://schemas.microsoft.com/office/drawing/2014/main" id="{05EBF8D7-4937-1DB1-964A-3F12885FDC62}"/>
                  </a:ext>
                </a:extLst>
              </p:cNvPr>
              <p:cNvCxnSpPr>
                <a:cxnSpLocks/>
                <a:stCxn id="6" idx="3"/>
                <a:endCxn id="22" idx="2"/>
              </p:cNvCxnSpPr>
              <p:nvPr/>
            </p:nvCxnSpPr>
            <p:spPr>
              <a:xfrm>
                <a:off x="7021588" y="4198055"/>
                <a:ext cx="2031504" cy="1551400"/>
              </a:xfrm>
              <a:prstGeom prst="bentConnector3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E1226B6A-7201-E0B5-105A-D6BA973064CB}"/>
                  </a:ext>
                </a:extLst>
              </p:cNvPr>
              <p:cNvCxnSpPr>
                <a:cxnSpLocks/>
                <a:stCxn id="6" idx="3"/>
                <a:endCxn id="12" idx="2"/>
              </p:cNvCxnSpPr>
              <p:nvPr/>
            </p:nvCxnSpPr>
            <p:spPr>
              <a:xfrm flipV="1">
                <a:off x="7021588" y="3336116"/>
                <a:ext cx="2031504" cy="861939"/>
              </a:xfrm>
              <a:prstGeom prst="bentConnector3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1B2ADCCA-8421-2E66-A57B-D31A82EC16C4}"/>
                  </a:ext>
                </a:extLst>
              </p:cNvPr>
              <p:cNvCxnSpPr>
                <a:cxnSpLocks/>
                <a:stCxn id="6" idx="3"/>
                <a:endCxn id="16" idx="2"/>
              </p:cNvCxnSpPr>
              <p:nvPr/>
            </p:nvCxnSpPr>
            <p:spPr>
              <a:xfrm flipV="1">
                <a:off x="7021588" y="3944292"/>
                <a:ext cx="2034351" cy="253763"/>
              </a:xfrm>
              <a:prstGeom prst="bentConnector3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2ACD9886-64A6-0C86-1FB6-1B8CC7860C65}"/>
                  </a:ext>
                </a:extLst>
              </p:cNvPr>
              <p:cNvCxnSpPr>
                <a:cxnSpLocks/>
                <a:stCxn id="6" idx="3"/>
                <a:endCxn id="13" idx="2"/>
              </p:cNvCxnSpPr>
              <p:nvPr/>
            </p:nvCxnSpPr>
            <p:spPr>
              <a:xfrm>
                <a:off x="7021588" y="4198055"/>
                <a:ext cx="2031504" cy="337930"/>
              </a:xfrm>
              <a:prstGeom prst="bentConnector3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5C154CEA-8A22-74ED-817E-2BB4A42D2283}"/>
                  </a:ext>
                </a:extLst>
              </p:cNvPr>
              <p:cNvCxnSpPr>
                <a:cxnSpLocks/>
                <a:stCxn id="6" idx="3"/>
                <a:endCxn id="25" idx="2"/>
              </p:cNvCxnSpPr>
              <p:nvPr/>
            </p:nvCxnSpPr>
            <p:spPr>
              <a:xfrm>
                <a:off x="7021588" y="4198055"/>
                <a:ext cx="2034454" cy="950791"/>
              </a:xfrm>
              <a:prstGeom prst="bentConnector3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AutoShape 22">
            <a:extLst>
              <a:ext uri="{FF2B5EF4-FFF2-40B4-BE49-F238E27FC236}">
                <a16:creationId xmlns:a16="http://schemas.microsoft.com/office/drawing/2014/main" id="{6D728D8F-62A0-0AD1-D47C-CC76972CB052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7102F9-9D46-9082-505F-A7DE32C661D8}"/>
              </a:ext>
            </a:extLst>
          </p:cNvPr>
          <p:cNvGrpSpPr/>
          <p:nvPr/>
        </p:nvGrpSpPr>
        <p:grpSpPr>
          <a:xfrm>
            <a:off x="282545" y="212192"/>
            <a:ext cx="5867537" cy="744039"/>
            <a:chOff x="503409" y="389738"/>
            <a:chExt cx="10777108" cy="1366603"/>
          </a:xfrm>
        </p:grpSpPr>
        <p:grpSp>
          <p:nvGrpSpPr>
            <p:cNvPr id="4" name="Group 4"/>
            <p:cNvGrpSpPr/>
            <p:nvPr/>
          </p:nvGrpSpPr>
          <p:grpSpPr>
            <a:xfrm>
              <a:off x="503409" y="389738"/>
              <a:ext cx="1366603" cy="1366603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190688" y="652226"/>
              <a:ext cx="10089829" cy="830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940" b="1">
                  <a:solidFill>
                    <a:srgbClr val="414BA4"/>
                  </a:solidFill>
                  <a:latin typeface="Athiti"/>
                  <a:cs typeface="Athiti"/>
                </a:rPr>
                <a:t>Diagram </a:t>
              </a:r>
              <a:r>
                <a:rPr lang="th-TH" sz="2940" b="1">
                  <a:solidFill>
                    <a:srgbClr val="414BA4"/>
                  </a:solidFill>
                  <a:latin typeface="Athiti"/>
                  <a:cs typeface="Athiti"/>
                </a:rPr>
                <a:t>แสดงภาพรวมการใช้งาน</a:t>
              </a:r>
              <a:endParaRPr lang="en-US" sz="2940" b="1">
                <a:solidFill>
                  <a:srgbClr val="414BA4"/>
                </a:solidFill>
                <a:latin typeface="Athiti"/>
                <a:cs typeface="Athit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6120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4">
            <a:extLst>
              <a:ext uri="{FF2B5EF4-FFF2-40B4-BE49-F238E27FC236}">
                <a16:creationId xmlns:a16="http://schemas.microsoft.com/office/drawing/2014/main" id="{4183F868-F732-E391-CE86-E5A6DD0BFAA1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4DF7BAF6-9F27-FBB3-FA0B-E98002A97399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549132" y="411377"/>
            <a:ext cx="612921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th-TH" sz="2400" b="1" dirty="0">
                <a:solidFill>
                  <a:srgbClr val="414BA4"/>
                </a:solidFill>
                <a:latin typeface="Athiti"/>
                <a:cs typeface="Athiti"/>
              </a:rPr>
              <a:t>การเก็บและการใช้งานตัวแปร </a:t>
            </a:r>
            <a:r>
              <a:rPr lang="en-US" sz="2400" b="1" dirty="0">
                <a:solidFill>
                  <a:srgbClr val="414BA4"/>
                </a:solidFill>
                <a:latin typeface="Athiti"/>
                <a:cs typeface="Athiti"/>
              </a:rPr>
              <a:t>(Variables)</a:t>
            </a: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3944A1"/>
                </a:solidFill>
                <a:latin typeface="Montserrat"/>
              </a:rPr>
              <a:pPr/>
              <a:t>74</a:t>
            </a:fld>
            <a:endParaRPr lang="en-US" sz="762" spc="-18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6205899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3944A1"/>
                </a:solidFill>
                <a:latin typeface="Montserrat"/>
              </a:rPr>
              <a:t>Page</a:t>
            </a:r>
            <a:endParaRPr lang="en-US" sz="762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6A2D96-EFC1-E21C-A565-5397E9C6ADFE}"/>
              </a:ext>
            </a:extLst>
          </p:cNvPr>
          <p:cNvGrpSpPr/>
          <p:nvPr/>
        </p:nvGrpSpPr>
        <p:grpSpPr>
          <a:xfrm>
            <a:off x="846115" y="1767359"/>
            <a:ext cx="2330403" cy="367128"/>
            <a:chOff x="7232053" y="2216793"/>
            <a:chExt cx="4280332" cy="674318"/>
          </a:xfrm>
        </p:grpSpPr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26FD629D-0F66-C725-8E2A-1663885272C7}"/>
                </a:ext>
              </a:extLst>
            </p:cNvPr>
            <p:cNvSpPr txBox="1"/>
            <p:nvPr/>
          </p:nvSpPr>
          <p:spPr>
            <a:xfrm>
              <a:off x="8027317" y="2275400"/>
              <a:ext cx="3485068" cy="6157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z="1089" spc="-19">
                  <a:solidFill>
                    <a:srgbClr val="3944A1"/>
                  </a:solidFill>
                  <a:latin typeface="Athiti"/>
                  <a:cs typeface="Athiti"/>
                </a:rPr>
                <a:t>เราสามารถกำหนด </a:t>
              </a:r>
              <a:r>
                <a:rPr lang="en-US" sz="1089" spc="-19">
                  <a:solidFill>
                    <a:srgbClr val="3944A1"/>
                  </a:solidFill>
                  <a:latin typeface="Athiti"/>
                  <a:cs typeface="Athiti"/>
                </a:rPr>
                <a:t>Variables </a:t>
              </a:r>
              <a:r>
                <a:rPr lang="th-TH" sz="1089" spc="-19">
                  <a:solidFill>
                    <a:srgbClr val="3944A1"/>
                  </a:solidFill>
                  <a:latin typeface="Athiti"/>
                  <a:cs typeface="Athiti"/>
                </a:rPr>
                <a:t>ได้จากแถบเมนู </a:t>
              </a:r>
              <a:r>
                <a:rPr lang="en-US" sz="1089" spc="-19">
                  <a:solidFill>
                    <a:srgbClr val="3944A1"/>
                  </a:solidFill>
                  <a:latin typeface="Athiti"/>
                  <a:cs typeface="Athiti"/>
                </a:rPr>
                <a:t>Admin -&gt; Variables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D514B12-C210-12CB-B169-B95D17B98632}"/>
                </a:ext>
              </a:extLst>
            </p:cNvPr>
            <p:cNvGrpSpPr/>
            <p:nvPr/>
          </p:nvGrpSpPr>
          <p:grpSpPr>
            <a:xfrm>
              <a:off x="7232053" y="2216793"/>
              <a:ext cx="511107" cy="460562"/>
              <a:chOff x="1875987" y="1579645"/>
              <a:chExt cx="511107" cy="460562"/>
            </a:xfrm>
          </p:grpSpPr>
          <p:grpSp>
            <p:nvGrpSpPr>
              <p:cNvPr id="16" name="Group 6">
                <a:extLst>
                  <a:ext uri="{FF2B5EF4-FFF2-40B4-BE49-F238E27FC236}">
                    <a16:creationId xmlns:a16="http://schemas.microsoft.com/office/drawing/2014/main" id="{B8257A28-9CC1-CF03-F96E-AB7018365F3D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21" name="Freeform 7">
                  <a:extLst>
                    <a:ext uri="{FF2B5EF4-FFF2-40B4-BE49-F238E27FC236}">
                      <a16:creationId xmlns:a16="http://schemas.microsoft.com/office/drawing/2014/main" id="{732FDB0A-10CA-3D14-C222-10DCC018BF4A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49784" tIns="24892" rIns="49784" bIns="24892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587729-F66B-DC88-BFFB-771F1C083F35}"/>
                  </a:ext>
                </a:extLst>
              </p:cNvPr>
              <p:cNvSpPr txBox="1"/>
              <p:nvPr/>
            </p:nvSpPr>
            <p:spPr>
              <a:xfrm>
                <a:off x="1949348" y="1598189"/>
                <a:ext cx="437746" cy="400188"/>
              </a:xfrm>
              <a:prstGeom prst="rect">
                <a:avLst/>
              </a:prstGeom>
              <a:noFill/>
            </p:spPr>
            <p:txBody>
              <a:bodyPr wrap="square" lIns="49784" tIns="24892" rIns="49784" bIns="24892" rtlCol="0" anchor="t">
                <a:spAutoFit/>
              </a:bodyPr>
              <a:lstStyle/>
              <a:p>
                <a:r>
                  <a:rPr lang="en-US" sz="1089">
                    <a:solidFill>
                      <a:srgbClr val="3944A1"/>
                    </a:solidFill>
                    <a:cs typeface="Calibri"/>
                  </a:rPr>
                  <a:t>1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09C761-CB74-B386-2E79-3E1D64E7387B}"/>
              </a:ext>
            </a:extLst>
          </p:cNvPr>
          <p:cNvGrpSpPr/>
          <p:nvPr/>
        </p:nvGrpSpPr>
        <p:grpSpPr>
          <a:xfrm>
            <a:off x="3336579" y="1500253"/>
            <a:ext cx="2039296" cy="781877"/>
            <a:chOff x="6464382" y="2652297"/>
            <a:chExt cx="3745645" cy="14361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9C81F4-B81B-8F0C-5038-3C13358A5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3" t="2501"/>
            <a:stretch/>
          </p:blipFill>
          <p:spPr>
            <a:xfrm>
              <a:off x="6464382" y="2652297"/>
              <a:ext cx="3745645" cy="14361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B98439E-DDF8-6794-7D0D-02AA1448E0B2}"/>
                </a:ext>
              </a:extLst>
            </p:cNvPr>
            <p:cNvSpPr/>
            <p:nvPr/>
          </p:nvSpPr>
          <p:spPr>
            <a:xfrm>
              <a:off x="8940893" y="3016148"/>
              <a:ext cx="655391" cy="22310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9784" tIns="24892" rIns="49784" bIns="24892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AF26DAE-4E91-60A6-08B3-3EAD43BAA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98" y="2376701"/>
            <a:ext cx="3688592" cy="127293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D338576-57EB-08BE-8EA7-D37BA6F44B4E}"/>
              </a:ext>
            </a:extLst>
          </p:cNvPr>
          <p:cNvGrpSpPr/>
          <p:nvPr/>
        </p:nvGrpSpPr>
        <p:grpSpPr>
          <a:xfrm>
            <a:off x="4203498" y="2634399"/>
            <a:ext cx="2292713" cy="534738"/>
            <a:chOff x="7232053" y="2216793"/>
            <a:chExt cx="4211105" cy="982174"/>
          </a:xfrm>
        </p:grpSpPr>
        <p:sp>
          <p:nvSpPr>
            <p:cNvPr id="23" name="TextBox 17">
              <a:extLst>
                <a:ext uri="{FF2B5EF4-FFF2-40B4-BE49-F238E27FC236}">
                  <a16:creationId xmlns:a16="http://schemas.microsoft.com/office/drawing/2014/main" id="{A12BF341-C55F-1939-934F-57C3331B4040}"/>
                </a:ext>
              </a:extLst>
            </p:cNvPr>
            <p:cNvSpPr txBox="1"/>
            <p:nvPr/>
          </p:nvSpPr>
          <p:spPr>
            <a:xfrm>
              <a:off x="7928873" y="2275400"/>
              <a:ext cx="3514285" cy="9235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z="1089">
                  <a:solidFill>
                    <a:srgbClr val="3944A1"/>
                  </a:solidFill>
                  <a:latin typeface="Athiti"/>
                  <a:cs typeface="Athiti"/>
                </a:rPr>
                <a:t>จะปรากฎหน้า </a:t>
              </a:r>
              <a:r>
                <a:rPr lang="en-US" sz="1089">
                  <a:solidFill>
                    <a:srgbClr val="3944A1"/>
                  </a:solidFill>
                  <a:latin typeface="Athiti"/>
                  <a:cs typeface="Athiti"/>
                </a:rPr>
                <a:t>List Variables </a:t>
              </a:r>
              <a:r>
                <a:rPr lang="th-TH" sz="1089">
                  <a:solidFill>
                    <a:srgbClr val="3944A1"/>
                  </a:solidFill>
                  <a:latin typeface="Athiti"/>
                  <a:cs typeface="Athiti"/>
                </a:rPr>
                <a:t>จากนั้นให้กดรูปเครื่องหมาย </a:t>
              </a:r>
              <a:r>
                <a:rPr lang="en-US" sz="1089">
                  <a:solidFill>
                    <a:srgbClr val="3944A1"/>
                  </a:solidFill>
                  <a:latin typeface="Athiti"/>
                  <a:cs typeface="Athiti"/>
                </a:rPr>
                <a:t>“</a:t>
              </a:r>
              <a:r>
                <a:rPr lang="th-TH" sz="1089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en-US" sz="1089">
                  <a:solidFill>
                    <a:srgbClr val="3944A1"/>
                  </a:solidFill>
                  <a:latin typeface="Athiti"/>
                  <a:cs typeface="Athiti"/>
                </a:rPr>
                <a:t>+ “ </a:t>
              </a:r>
              <a:r>
                <a:rPr lang="th-TH" sz="1089">
                  <a:solidFill>
                    <a:srgbClr val="3944A1"/>
                  </a:solidFill>
                  <a:latin typeface="Athiti"/>
                  <a:cs typeface="Athiti"/>
                </a:rPr>
                <a:t>เพื่อเพิ่มรายการ</a:t>
              </a:r>
              <a:r>
                <a:rPr lang="en-US" sz="1089">
                  <a:solidFill>
                    <a:srgbClr val="3944A1"/>
                  </a:solidFill>
                  <a:latin typeface="Athiti"/>
                  <a:cs typeface="Athiti"/>
                </a:rPr>
                <a:t> Variables</a:t>
              </a:r>
              <a:endParaRPr lang="th-TH" sz="1089">
                <a:solidFill>
                  <a:srgbClr val="3944A1"/>
                </a:solidFill>
                <a:latin typeface="Athiti"/>
                <a:cs typeface="Athiti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4B75132-0B92-E9ED-611B-FB796FFAF92D}"/>
                </a:ext>
              </a:extLst>
            </p:cNvPr>
            <p:cNvGrpSpPr/>
            <p:nvPr/>
          </p:nvGrpSpPr>
          <p:grpSpPr>
            <a:xfrm>
              <a:off x="7232053" y="2216793"/>
              <a:ext cx="515796" cy="460562"/>
              <a:chOff x="1875987" y="1579645"/>
              <a:chExt cx="515796" cy="460562"/>
            </a:xfrm>
          </p:grpSpPr>
          <p:grpSp>
            <p:nvGrpSpPr>
              <p:cNvPr id="25" name="Group 6">
                <a:extLst>
                  <a:ext uri="{FF2B5EF4-FFF2-40B4-BE49-F238E27FC236}">
                    <a16:creationId xmlns:a16="http://schemas.microsoft.com/office/drawing/2014/main" id="{4D0ED4F9-77DA-0579-9A11-F40FBEA322F2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D0C7737B-CF0F-EB8B-0DC4-498A78E36F9A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49784" tIns="24892" rIns="49784" bIns="24892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508F49-ED13-4B6A-A3C4-4316DBE2F7A6}"/>
                  </a:ext>
                </a:extLst>
              </p:cNvPr>
              <p:cNvSpPr txBox="1"/>
              <p:nvPr/>
            </p:nvSpPr>
            <p:spPr>
              <a:xfrm>
                <a:off x="1954037" y="1618588"/>
                <a:ext cx="437746" cy="400188"/>
              </a:xfrm>
              <a:prstGeom prst="rect">
                <a:avLst/>
              </a:prstGeom>
              <a:noFill/>
            </p:spPr>
            <p:txBody>
              <a:bodyPr wrap="square" lIns="49784" tIns="24892" rIns="49784" bIns="24892" rtlCol="0" anchor="t">
                <a:spAutoFit/>
              </a:bodyPr>
              <a:lstStyle/>
              <a:p>
                <a:r>
                  <a:rPr lang="en-US" sz="1089">
                    <a:solidFill>
                      <a:srgbClr val="3944A1"/>
                    </a:solidFill>
                    <a:cs typeface="Calibri"/>
                  </a:rPr>
                  <a:t>2</a:t>
                </a:r>
              </a:p>
            </p:txBody>
          </p:sp>
        </p:grpSp>
      </p:grpSp>
      <p:sp>
        <p:nvSpPr>
          <p:cNvPr id="28" name="TextBox 17">
            <a:extLst>
              <a:ext uri="{FF2B5EF4-FFF2-40B4-BE49-F238E27FC236}">
                <a16:creationId xmlns:a16="http://schemas.microsoft.com/office/drawing/2014/main" id="{AE86EF58-C5EB-F50D-FF23-D7073788A0D0}"/>
              </a:ext>
            </a:extLst>
          </p:cNvPr>
          <p:cNvSpPr txBox="1"/>
          <p:nvPr/>
        </p:nvSpPr>
        <p:spPr>
          <a:xfrm>
            <a:off x="411149" y="1230061"/>
            <a:ext cx="5576750" cy="3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089" dirty="0">
                <a:solidFill>
                  <a:srgbClr val="3944A1"/>
                </a:solidFill>
                <a:latin typeface="Athiti"/>
                <a:cs typeface="Athiti"/>
              </a:rPr>
              <a:t>Variables </a:t>
            </a:r>
            <a:r>
              <a:rPr lang="th-TH" sz="1089" dirty="0">
                <a:solidFill>
                  <a:srgbClr val="3944A1"/>
                </a:solidFill>
                <a:latin typeface="Athiti"/>
                <a:cs typeface="Athiti"/>
              </a:rPr>
              <a:t>เป็นการกำหนดตัวแปรขึ้นเพื่อใช้งานในการเขียนคำสั่งของ </a:t>
            </a:r>
            <a:r>
              <a:rPr lang="en-US" sz="1089" dirty="0">
                <a:solidFill>
                  <a:srgbClr val="3944A1"/>
                </a:solidFill>
                <a:latin typeface="Athiti"/>
                <a:cs typeface="Athiti"/>
              </a:rPr>
              <a:t>DAGs </a:t>
            </a:r>
            <a:r>
              <a:rPr lang="th-TH" sz="1089" dirty="0">
                <a:solidFill>
                  <a:srgbClr val="3944A1"/>
                </a:solidFill>
                <a:latin typeface="Athiti"/>
                <a:cs typeface="Athiti"/>
              </a:rPr>
              <a:t>โดยเก็บเป็น </a:t>
            </a:r>
            <a:r>
              <a:rPr lang="en-US" sz="1089" dirty="0">
                <a:solidFill>
                  <a:srgbClr val="3944A1"/>
                </a:solidFill>
                <a:latin typeface="Athiti"/>
                <a:cs typeface="Athiti"/>
              </a:rPr>
              <a:t>key value  </a:t>
            </a:r>
            <a:r>
              <a:rPr lang="th-TH" sz="1089" dirty="0">
                <a:solidFill>
                  <a:srgbClr val="3944A1"/>
                </a:solidFill>
                <a:latin typeface="Athiti"/>
                <a:cs typeface="Athiti"/>
              </a:rPr>
              <a:t>ภายใน </a:t>
            </a:r>
            <a:r>
              <a:rPr lang="en-US" sz="1089" dirty="0">
                <a:solidFill>
                  <a:srgbClr val="3944A1"/>
                </a:solidFill>
                <a:latin typeface="Athiti"/>
                <a:cs typeface="Athiti"/>
              </a:rPr>
              <a:t>Apache Airflow </a:t>
            </a:r>
            <a:endParaRPr lang="th-TH" sz="1089" dirty="0">
              <a:solidFill>
                <a:srgbClr val="3944A1"/>
              </a:solidFill>
              <a:latin typeface="Athiti"/>
              <a:cs typeface="Athiti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2EE414D-5004-948C-3D8F-8DE9889FA3B0}"/>
              </a:ext>
            </a:extLst>
          </p:cNvPr>
          <p:cNvSpPr/>
          <p:nvPr/>
        </p:nvSpPr>
        <p:spPr>
          <a:xfrm>
            <a:off x="411151" y="2711466"/>
            <a:ext cx="137981" cy="1096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9784" tIns="24892" rIns="49784" bIns="24892" rtlCol="0" anchor="ctr"/>
          <a:lstStyle/>
          <a:p>
            <a:pPr algn="ctr"/>
            <a:endParaRPr lang="en-US">
              <a:solidFill>
                <a:srgbClr val="3944A1"/>
              </a:solidFill>
              <a:cs typeface="Calibri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CCE12CF3-53B3-3759-1EE2-39E40DC3CA38}"/>
              </a:ext>
            </a:extLst>
          </p:cNvPr>
          <p:cNvSpPr txBox="1"/>
          <p:nvPr/>
        </p:nvSpPr>
        <p:spPr>
          <a:xfrm>
            <a:off x="5851630" y="499319"/>
            <a:ext cx="772980" cy="201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1307" dirty="0">
                <a:solidFill>
                  <a:srgbClr val="414BA4"/>
                </a:solidFill>
                <a:latin typeface="Athiti"/>
                <a:cs typeface="Athiti"/>
              </a:rPr>
              <a:t>(1/3)</a:t>
            </a:r>
          </a:p>
        </p:txBody>
      </p:sp>
    </p:spTree>
    <p:extLst>
      <p:ext uri="{BB962C8B-B14F-4D97-AF65-F5344CB8AC3E}">
        <p14:creationId xmlns:p14="http://schemas.microsoft.com/office/powerpoint/2010/main" val="30189276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3944A1"/>
                </a:solidFill>
                <a:latin typeface="Montserrat"/>
              </a:rPr>
              <a:pPr/>
              <a:t>75</a:t>
            </a:fld>
            <a:endParaRPr lang="en-US" sz="762" spc="-18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6205899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3944A1"/>
                </a:solidFill>
                <a:latin typeface="Montserrat"/>
              </a:rPr>
              <a:t>Page</a:t>
            </a:r>
            <a:endParaRPr lang="en-US" sz="762">
              <a:solidFill>
                <a:srgbClr val="3944A1"/>
              </a:solidFill>
              <a:cs typeface="Calibri"/>
            </a:endParaRPr>
          </a:p>
        </p:txBody>
      </p:sp>
      <p:sp>
        <p:nvSpPr>
          <p:cNvPr id="6" name="AutoShape 22">
            <a:extLst>
              <a:ext uri="{FF2B5EF4-FFF2-40B4-BE49-F238E27FC236}">
                <a16:creationId xmlns:a16="http://schemas.microsoft.com/office/drawing/2014/main" id="{6096F73A-0E0F-4395-CCE8-B03B9A2613AA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287352C1-887C-B4FA-5DB0-4FE759F6504E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9273540-00F8-C83A-F2F1-69A48FE7FC1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C190F5-38DC-9DA4-672C-39821CE1BF92}"/>
              </a:ext>
            </a:extLst>
          </p:cNvPr>
          <p:cNvGrpSpPr/>
          <p:nvPr/>
        </p:nvGrpSpPr>
        <p:grpSpPr>
          <a:xfrm>
            <a:off x="654565" y="1313763"/>
            <a:ext cx="4239299" cy="250750"/>
            <a:chOff x="408710" y="3913968"/>
            <a:chExt cx="7786468" cy="460562"/>
          </a:xfrm>
        </p:grpSpPr>
        <p:sp>
          <p:nvSpPr>
            <p:cNvPr id="41" name="TextBox 17">
              <a:extLst>
                <a:ext uri="{FF2B5EF4-FFF2-40B4-BE49-F238E27FC236}">
                  <a16:creationId xmlns:a16="http://schemas.microsoft.com/office/drawing/2014/main" id="{09109179-7DC9-BED4-0634-D47F99D33102}"/>
                </a:ext>
              </a:extLst>
            </p:cNvPr>
            <p:cNvSpPr txBox="1"/>
            <p:nvPr/>
          </p:nvSpPr>
          <p:spPr>
            <a:xfrm>
              <a:off x="1164226" y="3990688"/>
              <a:ext cx="7030952" cy="3073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1667"/>
                </a:lnSpc>
                <a:defRPr sz="1701" spc="-34">
                  <a:solidFill>
                    <a:srgbClr val="FFFFFF"/>
                  </a:solidFill>
                  <a:latin typeface="Athiti" panose="00000500000000000000" pitchFamily="2" charset="-34"/>
                  <a:cs typeface="Athiti" panose="00000500000000000000" pitchFamily="2" charset="-34"/>
                </a:defRPr>
              </a:lvl1pPr>
            </a:lstStyle>
            <a:p>
              <a:pPr>
                <a:lnSpc>
                  <a:spcPts val="1252"/>
                </a:lnSpc>
              </a:pPr>
              <a:r>
                <a:rPr lang="th-TH" sz="1089">
                  <a:solidFill>
                    <a:srgbClr val="3944A1"/>
                  </a:solidFill>
                  <a:latin typeface="Athiti"/>
                  <a:cs typeface="Athiti"/>
                </a:rPr>
                <a:t>จะปรากฎหน้าตั้งค่า</a:t>
              </a:r>
              <a:r>
                <a:rPr lang="en-US" sz="1089">
                  <a:solidFill>
                    <a:srgbClr val="3944A1"/>
                  </a:solidFill>
                  <a:latin typeface="Athiti"/>
                  <a:cs typeface="Athiti"/>
                </a:rPr>
                <a:t> Variable </a:t>
              </a:r>
              <a:r>
                <a:rPr lang="th-TH" sz="1089">
                  <a:solidFill>
                    <a:srgbClr val="3944A1"/>
                  </a:solidFill>
                  <a:latin typeface="Athiti"/>
                  <a:cs typeface="Athiti"/>
                </a:rPr>
                <a:t>หลังจากกำหนดค่าให้ทำการกดที่ปุ่ม </a:t>
              </a:r>
              <a:r>
                <a:rPr lang="en-US" sz="1089">
                  <a:solidFill>
                    <a:srgbClr val="3944A1"/>
                  </a:solidFill>
                  <a:latin typeface="Athiti"/>
                  <a:cs typeface="Athiti"/>
                </a:rPr>
                <a:t>Save</a:t>
              </a:r>
              <a:endParaRPr lang="th-TH" sz="1089">
                <a:solidFill>
                  <a:srgbClr val="3944A1"/>
                </a:solidFill>
                <a:latin typeface="Athiti"/>
                <a:cs typeface="Athiti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ABA9BAA-63E8-8D5A-C902-D9CCC32410CC}"/>
                </a:ext>
              </a:extLst>
            </p:cNvPr>
            <p:cNvGrpSpPr/>
            <p:nvPr/>
          </p:nvGrpSpPr>
          <p:grpSpPr>
            <a:xfrm>
              <a:off x="408710" y="3913968"/>
              <a:ext cx="525628" cy="460562"/>
              <a:chOff x="176797" y="3659968"/>
              <a:chExt cx="525628" cy="460562"/>
            </a:xfrm>
          </p:grpSpPr>
          <p:grpSp>
            <p:nvGrpSpPr>
              <p:cNvPr id="44" name="Group 6">
                <a:extLst>
                  <a:ext uri="{FF2B5EF4-FFF2-40B4-BE49-F238E27FC236}">
                    <a16:creationId xmlns:a16="http://schemas.microsoft.com/office/drawing/2014/main" id="{B71A867D-B634-9498-4E4D-3E95436A9CD7}"/>
                  </a:ext>
                </a:extLst>
              </p:cNvPr>
              <p:cNvGrpSpPr/>
              <p:nvPr/>
            </p:nvGrpSpPr>
            <p:grpSpPr>
              <a:xfrm>
                <a:off x="176797" y="3659968"/>
                <a:ext cx="458507" cy="460562"/>
                <a:chOff x="14167" y="0"/>
                <a:chExt cx="6321665" cy="6350000"/>
              </a:xfrm>
            </p:grpSpPr>
            <p:sp>
              <p:nvSpPr>
                <p:cNvPr id="46" name="Freeform 7">
                  <a:extLst>
                    <a:ext uri="{FF2B5EF4-FFF2-40B4-BE49-F238E27FC236}">
                      <a16:creationId xmlns:a16="http://schemas.microsoft.com/office/drawing/2014/main" id="{BF476147-4C63-90CB-0C92-99D59C48CE3D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49784" tIns="24892" rIns="49784" bIns="24892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284D7AC-6327-31C6-1C40-CE7567C74D8B}"/>
                  </a:ext>
                </a:extLst>
              </p:cNvPr>
              <p:cNvSpPr txBox="1"/>
              <p:nvPr/>
            </p:nvSpPr>
            <p:spPr>
              <a:xfrm>
                <a:off x="264679" y="3718575"/>
                <a:ext cx="437746" cy="400188"/>
              </a:xfrm>
              <a:prstGeom prst="rect">
                <a:avLst/>
              </a:prstGeom>
              <a:noFill/>
            </p:spPr>
            <p:txBody>
              <a:bodyPr wrap="square" lIns="49784" tIns="24892" rIns="49784" bIns="24892" rtlCol="0" anchor="t">
                <a:spAutoFit/>
              </a:bodyPr>
              <a:lstStyle/>
              <a:p>
                <a:r>
                  <a:rPr lang="en-US" sz="1089">
                    <a:solidFill>
                      <a:srgbClr val="3944A1"/>
                    </a:solidFill>
                    <a:latin typeface="Athiti"/>
                    <a:cs typeface="Athiti"/>
                  </a:rPr>
                  <a:t>3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B83831-425D-A840-417C-3A838CCB14DB}"/>
              </a:ext>
            </a:extLst>
          </p:cNvPr>
          <p:cNvGrpSpPr/>
          <p:nvPr/>
        </p:nvGrpSpPr>
        <p:grpSpPr>
          <a:xfrm>
            <a:off x="654564" y="1712617"/>
            <a:ext cx="4453121" cy="1562202"/>
            <a:chOff x="919527" y="2927198"/>
            <a:chExt cx="5200580" cy="1824418"/>
          </a:xfrm>
        </p:grpSpPr>
        <p:pic>
          <p:nvPicPr>
            <p:cNvPr id="12" name="Picture 13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F385EAC5-801D-7644-8F1B-2DC62843C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9527" y="2927198"/>
              <a:ext cx="5200580" cy="1824418"/>
            </a:xfrm>
            <a:prstGeom prst="rect">
              <a:avLst/>
            </a:prstGeom>
          </p:spPr>
        </p:pic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613F98E-AD1B-FE44-4D4D-E60EA3099CD5}"/>
                </a:ext>
              </a:extLst>
            </p:cNvPr>
            <p:cNvSpPr/>
            <p:nvPr/>
          </p:nvSpPr>
          <p:spPr>
            <a:xfrm>
              <a:off x="922333" y="4351926"/>
              <a:ext cx="528753" cy="2476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9784" tIns="24892" rIns="49784" bIns="24892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</p:grpSp>
      <p:sp>
        <p:nvSpPr>
          <p:cNvPr id="2" name="TextBox 14">
            <a:extLst>
              <a:ext uri="{FF2B5EF4-FFF2-40B4-BE49-F238E27FC236}">
                <a16:creationId xmlns:a16="http://schemas.microsoft.com/office/drawing/2014/main" id="{659CEC99-6C67-E36F-D6D3-3B974986818C}"/>
              </a:ext>
            </a:extLst>
          </p:cNvPr>
          <p:cNvSpPr txBox="1"/>
          <p:nvPr/>
        </p:nvSpPr>
        <p:spPr>
          <a:xfrm>
            <a:off x="549132" y="411377"/>
            <a:ext cx="612921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th-TH" sz="2400" b="1" dirty="0">
                <a:solidFill>
                  <a:srgbClr val="414BA4"/>
                </a:solidFill>
                <a:latin typeface="Athiti"/>
                <a:cs typeface="Athiti"/>
              </a:rPr>
              <a:t>การเก็บและการใช้งานตัวแปร </a:t>
            </a:r>
            <a:r>
              <a:rPr lang="en-US" sz="2400" b="1" dirty="0">
                <a:solidFill>
                  <a:srgbClr val="414BA4"/>
                </a:solidFill>
                <a:latin typeface="Athiti"/>
                <a:cs typeface="Athiti"/>
              </a:rPr>
              <a:t>(Variables)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775277DC-F0B8-9CD5-8CBD-B4494314CAF3}"/>
              </a:ext>
            </a:extLst>
          </p:cNvPr>
          <p:cNvSpPr txBox="1"/>
          <p:nvPr/>
        </p:nvSpPr>
        <p:spPr>
          <a:xfrm>
            <a:off x="5851630" y="499319"/>
            <a:ext cx="772980" cy="201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1307" dirty="0">
                <a:solidFill>
                  <a:srgbClr val="414BA4"/>
                </a:solidFill>
                <a:latin typeface="Athiti"/>
                <a:cs typeface="Athiti"/>
              </a:rPr>
              <a:t>(2/3)</a:t>
            </a:r>
          </a:p>
        </p:txBody>
      </p:sp>
    </p:spTree>
    <p:extLst>
      <p:ext uri="{BB962C8B-B14F-4D97-AF65-F5344CB8AC3E}">
        <p14:creationId xmlns:p14="http://schemas.microsoft.com/office/powerpoint/2010/main" val="9230962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3944A1"/>
                </a:solidFill>
                <a:latin typeface="Montserrat"/>
              </a:rPr>
              <a:pPr/>
              <a:t>76</a:t>
            </a:fld>
            <a:endParaRPr lang="en-US" sz="762" spc="-18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6205899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3944A1"/>
                </a:solidFill>
                <a:latin typeface="Montserrat"/>
              </a:rPr>
              <a:t>Page</a:t>
            </a:r>
            <a:endParaRPr lang="en-US" sz="762">
              <a:solidFill>
                <a:srgbClr val="3944A1"/>
              </a:solidFill>
              <a:cs typeface="Calibri"/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14C92411-C148-3DE9-0409-6435BF5A4D03}"/>
              </a:ext>
            </a:extLst>
          </p:cNvPr>
          <p:cNvSpPr/>
          <p:nvPr/>
        </p:nvSpPr>
        <p:spPr>
          <a:xfrm rot="10800000" flipH="1">
            <a:off x="1449016" y="2076807"/>
            <a:ext cx="1750936" cy="727122"/>
          </a:xfrm>
          <a:prstGeom prst="ben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49784" tIns="24892" rIns="49784" bIns="24892" rtlCol="0" anchor="ctr"/>
          <a:lstStyle/>
          <a:p>
            <a:pPr algn="ctr"/>
            <a:endParaRPr lang="en-US">
              <a:solidFill>
                <a:srgbClr val="3944A1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7A66F5-7492-DA60-2870-9773D1132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66" y="1557185"/>
            <a:ext cx="3429410" cy="26093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7">
            <a:extLst>
              <a:ext uri="{FF2B5EF4-FFF2-40B4-BE49-F238E27FC236}">
                <a16:creationId xmlns:a16="http://schemas.microsoft.com/office/drawing/2014/main" id="{8D2572F0-F5F2-ECB0-4BD0-FC942C88663B}"/>
              </a:ext>
            </a:extLst>
          </p:cNvPr>
          <p:cNvSpPr txBox="1"/>
          <p:nvPr/>
        </p:nvSpPr>
        <p:spPr>
          <a:xfrm>
            <a:off x="828655" y="1877031"/>
            <a:ext cx="1515217" cy="167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667"/>
              </a:lnSpc>
              <a:defRPr sz="1701" spc="-34">
                <a:solidFill>
                  <a:srgbClr val="FFFFFF"/>
                </a:solidFill>
                <a:latin typeface="Athiti" panose="00000500000000000000" pitchFamily="2" charset="-34"/>
                <a:cs typeface="Athiti" panose="00000500000000000000" pitchFamily="2" charset="-34"/>
              </a:defRPr>
            </a:lvl1pPr>
          </a:lstStyle>
          <a:p>
            <a:pPr>
              <a:lnSpc>
                <a:spcPts val="1252"/>
              </a:lnSpc>
            </a:pPr>
            <a:r>
              <a:rPr lang="th-TH" sz="980">
                <a:solidFill>
                  <a:srgbClr val="3944A1"/>
                </a:solidFill>
                <a:latin typeface="Athiti"/>
                <a:cs typeface="Athiti"/>
              </a:rPr>
              <a:t>กด </a:t>
            </a:r>
            <a:r>
              <a:rPr lang="en-US" sz="980">
                <a:solidFill>
                  <a:srgbClr val="3944A1"/>
                </a:solidFill>
                <a:latin typeface="Athiti"/>
                <a:cs typeface="Athiti"/>
              </a:rPr>
              <a:t>Edit Record </a:t>
            </a:r>
            <a:r>
              <a:rPr lang="th-TH" sz="980">
                <a:solidFill>
                  <a:srgbClr val="3944A1"/>
                </a:solidFill>
                <a:latin typeface="Athiti"/>
                <a:cs typeface="Athiti"/>
              </a:rPr>
              <a:t>จะแสดงหน้าต่าง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D9AC9E-8703-8E14-04E8-6C4D325666AB}"/>
              </a:ext>
            </a:extLst>
          </p:cNvPr>
          <p:cNvGrpSpPr/>
          <p:nvPr/>
        </p:nvGrpSpPr>
        <p:grpSpPr>
          <a:xfrm>
            <a:off x="3117220" y="2057400"/>
            <a:ext cx="2961684" cy="1421640"/>
            <a:chOff x="2701284" y="3821009"/>
            <a:chExt cx="5439827" cy="261117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BBD244F-D7CB-4BB3-596D-F54A77D51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258" y="3821009"/>
              <a:ext cx="5162853" cy="2339785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B3FAE1F-7735-2C6C-6110-F6B6E89CE0CE}"/>
                </a:ext>
              </a:extLst>
            </p:cNvPr>
            <p:cNvSpPr/>
            <p:nvPr/>
          </p:nvSpPr>
          <p:spPr>
            <a:xfrm>
              <a:off x="4562245" y="4469006"/>
              <a:ext cx="3453848" cy="58245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9784" tIns="24892" rIns="49784" bIns="24892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ECD91D2-485D-9969-2351-DA039B1E3209}"/>
                </a:ext>
              </a:extLst>
            </p:cNvPr>
            <p:cNvSpPr/>
            <p:nvPr/>
          </p:nvSpPr>
          <p:spPr>
            <a:xfrm>
              <a:off x="3062189" y="5839472"/>
              <a:ext cx="497121" cy="24102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9784" tIns="24892" rIns="49784" bIns="24892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3B709B-975C-B2C0-16F1-24C501D2C18D}"/>
                </a:ext>
              </a:extLst>
            </p:cNvPr>
            <p:cNvSpPr txBox="1"/>
            <p:nvPr/>
          </p:nvSpPr>
          <p:spPr>
            <a:xfrm>
              <a:off x="4227474" y="4382401"/>
              <a:ext cx="235008" cy="60110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9784" tIns="24892" rIns="49784" bIns="24892" rtlCol="0" anchor="t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Athiti"/>
                  <a:cs typeface="Athiti"/>
                </a:rPr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6E79DE-5562-3F17-56ED-B6E5A6B8C272}"/>
                </a:ext>
              </a:extLst>
            </p:cNvPr>
            <p:cNvSpPr txBox="1"/>
            <p:nvPr/>
          </p:nvSpPr>
          <p:spPr>
            <a:xfrm>
              <a:off x="2701284" y="5831078"/>
              <a:ext cx="235008" cy="60110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9784" tIns="24892" rIns="49784" bIns="24892" rtlCol="0" anchor="t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Athiti"/>
                  <a:cs typeface="Athiti"/>
                </a:rPr>
                <a:t>2</a:t>
              </a:r>
            </a:p>
          </p:txBody>
        </p:sp>
      </p:grpSp>
      <p:sp>
        <p:nvSpPr>
          <p:cNvPr id="33" name="TextBox 17">
            <a:extLst>
              <a:ext uri="{FF2B5EF4-FFF2-40B4-BE49-F238E27FC236}">
                <a16:creationId xmlns:a16="http://schemas.microsoft.com/office/drawing/2014/main" id="{45BEE08F-42EF-5D50-D519-84886C4B64DE}"/>
              </a:ext>
            </a:extLst>
          </p:cNvPr>
          <p:cNvSpPr txBox="1"/>
          <p:nvPr/>
        </p:nvSpPr>
        <p:spPr>
          <a:xfrm>
            <a:off x="629167" y="1268928"/>
            <a:ext cx="4148439" cy="167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667"/>
              </a:lnSpc>
              <a:defRPr sz="1701" spc="-34">
                <a:solidFill>
                  <a:srgbClr val="FFFFFF"/>
                </a:solidFill>
                <a:latin typeface="Athiti" panose="00000500000000000000" pitchFamily="2" charset="-34"/>
                <a:cs typeface="Athiti" panose="00000500000000000000" pitchFamily="2" charset="-34"/>
              </a:defRPr>
            </a:lvl1pPr>
          </a:lstStyle>
          <a:p>
            <a:pPr>
              <a:lnSpc>
                <a:spcPts val="1252"/>
              </a:lnSpc>
            </a:pPr>
            <a:r>
              <a:rPr lang="th-TH" sz="1089">
                <a:solidFill>
                  <a:srgbClr val="3944A1"/>
                </a:solidFill>
                <a:latin typeface="Athiti"/>
                <a:cs typeface="Athiti"/>
              </a:rPr>
              <a:t>สำหรับการแก้ไขให้เราเลือกรายการที่ต้องการแก้ไข หลังจากแก้ไขให้กดที่ปุ่ม </a:t>
            </a:r>
            <a:r>
              <a:rPr lang="en-US" sz="1089">
                <a:solidFill>
                  <a:srgbClr val="3944A1"/>
                </a:solidFill>
                <a:latin typeface="Athiti"/>
                <a:cs typeface="Athiti"/>
              </a:rPr>
              <a:t>Save</a:t>
            </a:r>
            <a:endParaRPr lang="th-TH" sz="1089">
              <a:solidFill>
                <a:srgbClr val="3944A1"/>
              </a:solidFill>
              <a:latin typeface="Athiti"/>
              <a:cs typeface="Athiti"/>
            </a:endParaRPr>
          </a:p>
        </p:txBody>
      </p:sp>
      <p:sp>
        <p:nvSpPr>
          <p:cNvPr id="6" name="AutoShape 22">
            <a:extLst>
              <a:ext uri="{FF2B5EF4-FFF2-40B4-BE49-F238E27FC236}">
                <a16:creationId xmlns:a16="http://schemas.microsoft.com/office/drawing/2014/main" id="{6096F73A-0E0F-4395-CCE8-B03B9A2613AA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287352C1-887C-B4FA-5DB0-4FE759F6504E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9273540-00F8-C83A-F2F1-69A48FE7FC1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2" name="TextBox 14">
            <a:extLst>
              <a:ext uri="{FF2B5EF4-FFF2-40B4-BE49-F238E27FC236}">
                <a16:creationId xmlns:a16="http://schemas.microsoft.com/office/drawing/2014/main" id="{E228DA5D-D9ED-3FD9-7817-394F72DB6FAA}"/>
              </a:ext>
            </a:extLst>
          </p:cNvPr>
          <p:cNvSpPr txBox="1"/>
          <p:nvPr/>
        </p:nvSpPr>
        <p:spPr>
          <a:xfrm>
            <a:off x="549132" y="411377"/>
            <a:ext cx="612921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th-TH" sz="2400" b="1" dirty="0">
                <a:solidFill>
                  <a:srgbClr val="414BA4"/>
                </a:solidFill>
                <a:latin typeface="Athiti"/>
                <a:cs typeface="Athiti"/>
              </a:rPr>
              <a:t>การเก็บและการใช้งานตัวแปร </a:t>
            </a:r>
            <a:r>
              <a:rPr lang="en-US" sz="2400" b="1" dirty="0">
                <a:solidFill>
                  <a:srgbClr val="414BA4"/>
                </a:solidFill>
                <a:latin typeface="Athiti"/>
                <a:cs typeface="Athiti"/>
              </a:rPr>
              <a:t>(Variables)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5F7CCF55-6A1B-46B0-D3FF-E730392D21C9}"/>
              </a:ext>
            </a:extLst>
          </p:cNvPr>
          <p:cNvSpPr txBox="1"/>
          <p:nvPr/>
        </p:nvSpPr>
        <p:spPr>
          <a:xfrm>
            <a:off x="5851630" y="499319"/>
            <a:ext cx="772980" cy="201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1307" dirty="0">
                <a:solidFill>
                  <a:srgbClr val="414BA4"/>
                </a:solidFill>
                <a:latin typeface="Athiti"/>
                <a:cs typeface="Athiti"/>
              </a:rPr>
              <a:t>(3/3)</a:t>
            </a:r>
          </a:p>
        </p:txBody>
      </p:sp>
    </p:spTree>
    <p:extLst>
      <p:ext uri="{BB962C8B-B14F-4D97-AF65-F5344CB8AC3E}">
        <p14:creationId xmlns:p14="http://schemas.microsoft.com/office/powerpoint/2010/main" val="10259707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3944A1"/>
                </a:solidFill>
                <a:latin typeface="Montserrat"/>
              </a:rPr>
              <a:pPr/>
              <a:t>77</a:t>
            </a:fld>
            <a:endParaRPr lang="en-US" sz="762" spc="-18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6205899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3944A1"/>
                </a:solidFill>
                <a:latin typeface="Montserrat"/>
              </a:rPr>
              <a:t>Page</a:t>
            </a:r>
            <a:endParaRPr lang="en-US" sz="762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B82B39-26F7-D37B-F466-DA6B14FF4BC3}"/>
              </a:ext>
            </a:extLst>
          </p:cNvPr>
          <p:cNvGrpSpPr/>
          <p:nvPr/>
        </p:nvGrpSpPr>
        <p:grpSpPr>
          <a:xfrm>
            <a:off x="3614462" y="1440063"/>
            <a:ext cx="3000757" cy="251455"/>
            <a:chOff x="6623254" y="2405423"/>
            <a:chExt cx="5511595" cy="461858"/>
          </a:xfrm>
        </p:grpSpPr>
        <p:sp>
          <p:nvSpPr>
            <p:cNvPr id="7" name="TextBox 17">
              <a:extLst>
                <a:ext uri="{FF2B5EF4-FFF2-40B4-BE49-F238E27FC236}">
                  <a16:creationId xmlns:a16="http://schemas.microsoft.com/office/drawing/2014/main" id="{382BEF15-CDD2-EFC4-539F-BD88377113D6}"/>
                </a:ext>
              </a:extLst>
            </p:cNvPr>
            <p:cNvSpPr txBox="1"/>
            <p:nvPr/>
          </p:nvSpPr>
          <p:spPr>
            <a:xfrm>
              <a:off x="7266187" y="2534931"/>
              <a:ext cx="4868662" cy="3073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1667"/>
                </a:lnSpc>
                <a:defRPr sz="1701" spc="-34">
                  <a:solidFill>
                    <a:srgbClr val="FFFFFF"/>
                  </a:solidFill>
                  <a:latin typeface="Athiti" panose="00000500000000000000" pitchFamily="2" charset="-34"/>
                  <a:cs typeface="Athiti" panose="00000500000000000000" pitchFamily="2" charset="-34"/>
                </a:defRPr>
              </a:lvl1pPr>
            </a:lstStyle>
            <a:p>
              <a:pPr>
                <a:lnSpc>
                  <a:spcPts val="1252"/>
                </a:lnSpc>
              </a:pPr>
              <a:r>
                <a:rPr lang="th-TH" sz="1089" dirty="0">
                  <a:solidFill>
                    <a:srgbClr val="3944A1"/>
                  </a:solidFill>
                  <a:latin typeface="Athiti"/>
                  <a:cs typeface="Athiti"/>
                </a:rPr>
                <a:t>ทำการกำหนดได้ที่ แถบเมนู </a:t>
              </a:r>
              <a:r>
                <a:rPr lang="en-US" sz="1089" dirty="0">
                  <a:solidFill>
                    <a:srgbClr val="3944A1"/>
                  </a:solidFill>
                  <a:latin typeface="Athiti"/>
                  <a:cs typeface="Athiti"/>
                </a:rPr>
                <a:t>Admin</a:t>
              </a:r>
              <a:r>
                <a:rPr lang="th-TH" sz="1089" dirty="0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en-US" sz="1089" dirty="0">
                  <a:solidFill>
                    <a:srgbClr val="3944A1"/>
                  </a:solidFill>
                  <a:latin typeface="Athiti"/>
                  <a:cs typeface="Athiti"/>
                </a:rPr>
                <a:t>-&gt; </a:t>
              </a:r>
              <a:r>
                <a:rPr lang="th-TH" sz="1089" dirty="0">
                  <a:solidFill>
                    <a:srgbClr val="3944A1"/>
                  </a:solidFill>
                  <a:latin typeface="Athiti"/>
                  <a:cs typeface="Athiti"/>
                </a:rPr>
                <a:t>Connection</a:t>
              </a:r>
              <a:r>
                <a:rPr lang="en-US" sz="1089" dirty="0">
                  <a:solidFill>
                    <a:srgbClr val="3944A1"/>
                  </a:solidFill>
                  <a:latin typeface="Athiti"/>
                  <a:cs typeface="Athiti"/>
                </a:rPr>
                <a:t>s</a:t>
              </a:r>
              <a:endParaRPr lang="th-TH" sz="1089" dirty="0">
                <a:solidFill>
                  <a:srgbClr val="3944A1"/>
                </a:solidFill>
                <a:latin typeface="Athiti"/>
                <a:cs typeface="Athiti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BCF3AC4-568C-5147-8A55-A4B2F89333E1}"/>
                </a:ext>
              </a:extLst>
            </p:cNvPr>
            <p:cNvGrpSpPr/>
            <p:nvPr/>
          </p:nvGrpSpPr>
          <p:grpSpPr>
            <a:xfrm>
              <a:off x="6623254" y="2405423"/>
              <a:ext cx="525628" cy="461858"/>
              <a:chOff x="1875987" y="1579645"/>
              <a:chExt cx="525628" cy="461858"/>
            </a:xfrm>
          </p:grpSpPr>
          <p:grpSp>
            <p:nvGrpSpPr>
              <p:cNvPr id="23" name="Group 6">
                <a:extLst>
                  <a:ext uri="{FF2B5EF4-FFF2-40B4-BE49-F238E27FC236}">
                    <a16:creationId xmlns:a16="http://schemas.microsoft.com/office/drawing/2014/main" id="{79C79125-AF60-2411-8BEC-74CE1B2259BB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25" name="Freeform 7">
                  <a:extLst>
                    <a:ext uri="{FF2B5EF4-FFF2-40B4-BE49-F238E27FC236}">
                      <a16:creationId xmlns:a16="http://schemas.microsoft.com/office/drawing/2014/main" id="{DC32ECD4-7C05-29C5-3197-E6B765D68EE0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49784" tIns="24892" rIns="49784" bIns="24892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A3E2EAA-6D56-C423-855C-E3F502E92B17}"/>
                  </a:ext>
                </a:extLst>
              </p:cNvPr>
              <p:cNvSpPr txBox="1"/>
              <p:nvPr/>
            </p:nvSpPr>
            <p:spPr>
              <a:xfrm>
                <a:off x="1963869" y="1638252"/>
                <a:ext cx="437746" cy="403251"/>
              </a:xfrm>
              <a:prstGeom prst="rect">
                <a:avLst/>
              </a:prstGeom>
              <a:noFill/>
            </p:spPr>
            <p:txBody>
              <a:bodyPr wrap="square" lIns="49784" tIns="24892" rIns="49784" bIns="24892" rtlCol="0" anchor="t">
                <a:spAutoFit/>
              </a:bodyPr>
              <a:lstStyle/>
              <a:p>
                <a:r>
                  <a:rPr lang="en-US" sz="1050" dirty="0">
                    <a:solidFill>
                      <a:srgbClr val="3944A1"/>
                    </a:solidFill>
                  </a:rPr>
                  <a:t>1</a:t>
                </a:r>
                <a:endParaRPr lang="en-US" sz="1050" dirty="0">
                  <a:solidFill>
                    <a:srgbClr val="3944A1"/>
                  </a:solidFill>
                  <a:cs typeface="Calibri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714059-0E9A-7142-BD28-06F5EE81786E}"/>
              </a:ext>
            </a:extLst>
          </p:cNvPr>
          <p:cNvGrpSpPr/>
          <p:nvPr/>
        </p:nvGrpSpPr>
        <p:grpSpPr>
          <a:xfrm>
            <a:off x="590437" y="1285232"/>
            <a:ext cx="4699424" cy="1965324"/>
            <a:chOff x="664934" y="1923552"/>
            <a:chExt cx="9603609" cy="4016280"/>
          </a:xfrm>
        </p:grpSpPr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14C92411-C148-3DE9-0409-6435BF5A4D03}"/>
                </a:ext>
              </a:extLst>
            </p:cNvPr>
            <p:cNvSpPr/>
            <p:nvPr/>
          </p:nvSpPr>
          <p:spPr>
            <a:xfrm rot="10800000" flipH="1">
              <a:off x="1522777" y="4624036"/>
              <a:ext cx="2016836" cy="1108169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49784" tIns="24892" rIns="49784" bIns="24892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  <p:pic>
          <p:nvPicPr>
            <p:cNvPr id="18" name="Picture 25" descr="Table&#10;&#10;Description automatically generated">
              <a:extLst>
                <a:ext uri="{FF2B5EF4-FFF2-40B4-BE49-F238E27FC236}">
                  <a16:creationId xmlns:a16="http://schemas.microsoft.com/office/drawing/2014/main" id="{18ECF1E1-CCFD-9D0F-D2D7-82C48739D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934" y="1923552"/>
              <a:ext cx="5782335" cy="24506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60978B-4F3D-276C-A9DF-41EC9CB3E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4" r="914"/>
            <a:stretch/>
          </p:blipFill>
          <p:spPr>
            <a:xfrm>
              <a:off x="3858101" y="3384672"/>
              <a:ext cx="6410442" cy="25551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3D34527-0F2D-CAEE-DD23-076057B66C5F}"/>
              </a:ext>
            </a:extLst>
          </p:cNvPr>
          <p:cNvGrpSpPr/>
          <p:nvPr/>
        </p:nvGrpSpPr>
        <p:grpSpPr>
          <a:xfrm>
            <a:off x="2025417" y="3339480"/>
            <a:ext cx="4430487" cy="388946"/>
            <a:chOff x="6623254" y="2405423"/>
            <a:chExt cx="8137630" cy="714391"/>
          </a:xfrm>
        </p:grpSpPr>
        <p:sp>
          <p:nvSpPr>
            <p:cNvPr id="31" name="TextBox 17">
              <a:extLst>
                <a:ext uri="{FF2B5EF4-FFF2-40B4-BE49-F238E27FC236}">
                  <a16:creationId xmlns:a16="http://schemas.microsoft.com/office/drawing/2014/main" id="{D64AC48B-DD65-9877-B9DD-16C103557930}"/>
                </a:ext>
              </a:extLst>
            </p:cNvPr>
            <p:cNvSpPr txBox="1"/>
            <p:nvPr/>
          </p:nvSpPr>
          <p:spPr>
            <a:xfrm>
              <a:off x="7266188" y="2505435"/>
              <a:ext cx="7494696" cy="6143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1667"/>
                </a:lnSpc>
                <a:defRPr sz="1701" spc="-34">
                  <a:solidFill>
                    <a:srgbClr val="FFFFFF"/>
                  </a:solidFill>
                  <a:latin typeface="Athiti" panose="00000500000000000000" pitchFamily="2" charset="-34"/>
                  <a:cs typeface="Athiti" panose="00000500000000000000" pitchFamily="2" charset="-34"/>
                </a:defRPr>
              </a:lvl1pPr>
            </a:lstStyle>
            <a:p>
              <a:pPr>
                <a:lnSpc>
                  <a:spcPts val="1252"/>
                </a:lnSpc>
              </a:pPr>
              <a:r>
                <a:rPr lang="th-TH" sz="1089">
                  <a:solidFill>
                    <a:srgbClr val="3944A1"/>
                  </a:solidFill>
                  <a:latin typeface="Athiti"/>
                  <a:cs typeface="Athiti"/>
                </a:rPr>
                <a:t>จะปรากฎหน้า </a:t>
              </a:r>
              <a:r>
                <a:rPr lang="en-US" sz="1089">
                  <a:solidFill>
                    <a:srgbClr val="3944A1"/>
                  </a:solidFill>
                  <a:latin typeface="Athiti"/>
                  <a:cs typeface="Athiti"/>
                </a:rPr>
                <a:t>List Connection </a:t>
              </a:r>
              <a:r>
                <a:rPr lang="th-TH" sz="1089">
                  <a:solidFill>
                    <a:srgbClr val="3944A1"/>
                  </a:solidFill>
                  <a:latin typeface="Athiti"/>
                  <a:cs typeface="Athiti"/>
                </a:rPr>
                <a:t>จากนั้นให้กดรูปเครื่องหมาย </a:t>
              </a:r>
              <a:r>
                <a:rPr lang="en-US" sz="1089">
                  <a:solidFill>
                    <a:srgbClr val="3944A1"/>
                  </a:solidFill>
                  <a:latin typeface="Athiti"/>
                  <a:cs typeface="Athiti"/>
                </a:rPr>
                <a:t>“</a:t>
              </a:r>
              <a:r>
                <a:rPr lang="th-TH" sz="1089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en-US" sz="1089">
                  <a:solidFill>
                    <a:srgbClr val="3944A1"/>
                  </a:solidFill>
                  <a:latin typeface="Athiti"/>
                  <a:cs typeface="Athiti"/>
                </a:rPr>
                <a:t>+ “ </a:t>
              </a:r>
              <a:r>
                <a:rPr lang="th-TH" sz="1089">
                  <a:solidFill>
                    <a:srgbClr val="3944A1"/>
                  </a:solidFill>
                  <a:latin typeface="Athiti"/>
                  <a:cs typeface="Athiti"/>
                </a:rPr>
                <a:t>เพื่อเพิ่มรายการที่เชื่อมต่อ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FEEB1BE-E28D-DA9B-787C-A80B7254B6D5}"/>
                </a:ext>
              </a:extLst>
            </p:cNvPr>
            <p:cNvGrpSpPr/>
            <p:nvPr/>
          </p:nvGrpSpPr>
          <p:grpSpPr>
            <a:xfrm>
              <a:off x="6623254" y="2405423"/>
              <a:ext cx="525628" cy="460562"/>
              <a:chOff x="1875987" y="1579645"/>
              <a:chExt cx="525628" cy="460562"/>
            </a:xfrm>
          </p:grpSpPr>
          <p:grpSp>
            <p:nvGrpSpPr>
              <p:cNvPr id="33" name="Group 6">
                <a:extLst>
                  <a:ext uri="{FF2B5EF4-FFF2-40B4-BE49-F238E27FC236}">
                    <a16:creationId xmlns:a16="http://schemas.microsoft.com/office/drawing/2014/main" id="{647A20D1-41B3-B89A-D721-CD33BABC614F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35" name="Freeform 7">
                  <a:extLst>
                    <a:ext uri="{FF2B5EF4-FFF2-40B4-BE49-F238E27FC236}">
                      <a16:creationId xmlns:a16="http://schemas.microsoft.com/office/drawing/2014/main" id="{D0497CFC-26E4-AB3B-A2B1-15F17ACDF6DE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49784" tIns="24892" rIns="49784" bIns="24892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1BD04B-0B6D-3760-CD57-B91747EF628B}"/>
                  </a:ext>
                </a:extLst>
              </p:cNvPr>
              <p:cNvSpPr txBox="1"/>
              <p:nvPr/>
            </p:nvSpPr>
            <p:spPr>
              <a:xfrm>
                <a:off x="1963869" y="1638252"/>
                <a:ext cx="437746" cy="374985"/>
              </a:xfrm>
              <a:prstGeom prst="rect">
                <a:avLst/>
              </a:prstGeom>
              <a:noFill/>
            </p:spPr>
            <p:txBody>
              <a:bodyPr wrap="square" lIns="49784" tIns="24892" rIns="49784" bIns="24892" rtlCol="0" anchor="t">
                <a:spAutoFit/>
              </a:bodyPr>
              <a:lstStyle/>
              <a:p>
                <a:r>
                  <a:rPr lang="en-US" sz="1000" dirty="0">
                    <a:solidFill>
                      <a:srgbClr val="3944A1"/>
                    </a:solidFill>
                    <a:cs typeface="Calibri"/>
                  </a:rPr>
                  <a:t>2</a:t>
                </a:r>
              </a:p>
            </p:txBody>
          </p:sp>
        </p:grp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CB7912E-AC19-78B1-3E0B-47FA496090C3}"/>
              </a:ext>
            </a:extLst>
          </p:cNvPr>
          <p:cNvSpPr/>
          <p:nvPr/>
        </p:nvSpPr>
        <p:spPr>
          <a:xfrm>
            <a:off x="1402715" y="1462594"/>
            <a:ext cx="258485" cy="775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9784" tIns="24892" rIns="49784" bIns="24892" rtlCol="0" anchor="ctr"/>
          <a:lstStyle/>
          <a:p>
            <a:pPr algn="ctr"/>
            <a:endParaRPr lang="en-US">
              <a:solidFill>
                <a:srgbClr val="3944A1"/>
              </a:solidFill>
              <a:cs typeface="Calibri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30B7E4D6-9949-037C-05E2-CB9353E3E0BA}"/>
              </a:ext>
            </a:extLst>
          </p:cNvPr>
          <p:cNvSpPr txBox="1"/>
          <p:nvPr/>
        </p:nvSpPr>
        <p:spPr>
          <a:xfrm>
            <a:off x="5682924" y="462089"/>
            <a:ext cx="772980" cy="201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1307" dirty="0">
                <a:solidFill>
                  <a:srgbClr val="414BA4"/>
                </a:solidFill>
                <a:latin typeface="Athiti"/>
                <a:cs typeface="Athiti"/>
              </a:rPr>
              <a:t>(1/2)</a:t>
            </a:r>
          </a:p>
        </p:txBody>
      </p:sp>
      <p:grpSp>
        <p:nvGrpSpPr>
          <p:cNvPr id="29" name="Group 4">
            <a:extLst>
              <a:ext uri="{FF2B5EF4-FFF2-40B4-BE49-F238E27FC236}">
                <a16:creationId xmlns:a16="http://schemas.microsoft.com/office/drawing/2014/main" id="{2A6FF852-5136-14F6-73D0-564CBC2AE459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F3F16267-CE2D-91DC-E489-FBB6CEF2B36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484607" y="377996"/>
            <a:ext cx="633186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thaiDist"/>
            <a:r>
              <a:rPr lang="th-TH" sz="2400" b="1" dirty="0">
                <a:solidFill>
                  <a:srgbClr val="414BA4"/>
                </a:solidFill>
                <a:latin typeface="Athiti"/>
                <a:cs typeface="Athiti"/>
              </a:rPr>
              <a:t>วิธีการเชื่อมต่อข้อมูลกับ</a:t>
            </a:r>
            <a:r>
              <a:rPr lang="en-US" sz="2400" b="1" dirty="0">
                <a:solidFill>
                  <a:srgbClr val="414BA4"/>
                </a:solidFill>
                <a:latin typeface="Athiti"/>
                <a:cs typeface="Athiti"/>
              </a:rPr>
              <a:t> Apache Airflow</a:t>
            </a: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73EA42D0-AAB8-E200-1D58-F6998A827C8B}"/>
              </a:ext>
            </a:extLst>
          </p:cNvPr>
          <p:cNvSpPr txBox="1"/>
          <p:nvPr/>
        </p:nvSpPr>
        <p:spPr>
          <a:xfrm>
            <a:off x="993522" y="836473"/>
            <a:ext cx="5133640" cy="33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1089" dirty="0">
                <a:solidFill>
                  <a:srgbClr val="3944A1"/>
                </a:solidFill>
                <a:latin typeface="Athiti"/>
                <a:cs typeface="Athiti"/>
              </a:rPr>
              <a:t>	</a:t>
            </a:r>
            <a:r>
              <a:rPr lang="en-US" sz="1089" dirty="0">
                <a:solidFill>
                  <a:srgbClr val="3944A1"/>
                </a:solidFill>
                <a:latin typeface="Athiti"/>
                <a:cs typeface="Athiti"/>
              </a:rPr>
              <a:t>Connection </a:t>
            </a:r>
            <a:r>
              <a:rPr lang="th-TH" sz="1089" dirty="0">
                <a:solidFill>
                  <a:srgbClr val="3944A1"/>
                </a:solidFill>
                <a:latin typeface="Athiti"/>
                <a:cs typeface="Athiti"/>
              </a:rPr>
              <a:t>สามารถเชื่อมต่อเครื่องมือภายนอกที่จะนำมาใช้งานใน </a:t>
            </a:r>
            <a:r>
              <a:rPr lang="en-US" sz="1089" dirty="0">
                <a:solidFill>
                  <a:srgbClr val="3944A1"/>
                </a:solidFill>
                <a:latin typeface="Athiti"/>
                <a:cs typeface="Athiti"/>
              </a:rPr>
              <a:t>DAG </a:t>
            </a:r>
            <a:r>
              <a:rPr lang="th-TH" sz="1089" dirty="0">
                <a:solidFill>
                  <a:srgbClr val="3944A1"/>
                </a:solidFill>
                <a:latin typeface="Athiti"/>
                <a:cs typeface="Athiti"/>
              </a:rPr>
              <a:t>ได้อย่างหลากหลาย เช่น </a:t>
            </a:r>
            <a:r>
              <a:rPr lang="en-US" sz="1089" dirty="0">
                <a:solidFill>
                  <a:srgbClr val="3944A1"/>
                </a:solidFill>
                <a:latin typeface="Athiti"/>
                <a:cs typeface="Athiti"/>
              </a:rPr>
              <a:t>MySQL, PostgreSQL </a:t>
            </a:r>
            <a:r>
              <a:rPr lang="th-TH" sz="1089" dirty="0">
                <a:solidFill>
                  <a:srgbClr val="3944A1"/>
                </a:solidFill>
                <a:latin typeface="Athiti"/>
                <a:cs typeface="Athiti"/>
              </a:rPr>
              <a:t>และ </a:t>
            </a:r>
            <a:r>
              <a:rPr lang="en-US" sz="1089" dirty="0">
                <a:solidFill>
                  <a:srgbClr val="3944A1"/>
                </a:solidFill>
                <a:latin typeface="Athiti"/>
                <a:cs typeface="Athiti"/>
              </a:rPr>
              <a:t>LinkedIn </a:t>
            </a:r>
            <a:r>
              <a:rPr lang="en-US" sz="1089" dirty="0" err="1">
                <a:solidFill>
                  <a:srgbClr val="3944A1"/>
                </a:solidFill>
                <a:latin typeface="Athiti"/>
                <a:cs typeface="Athiti"/>
              </a:rPr>
              <a:t>DataHub</a:t>
            </a:r>
            <a:r>
              <a:rPr lang="th-TH" sz="1089" dirty="0">
                <a:solidFill>
                  <a:srgbClr val="3944A1"/>
                </a:solidFill>
                <a:latin typeface="Athiti"/>
                <a:cs typeface="Athiti"/>
              </a:rPr>
              <a:t> เป็นต้น</a:t>
            </a:r>
          </a:p>
        </p:txBody>
      </p:sp>
    </p:spTree>
    <p:extLst>
      <p:ext uri="{BB962C8B-B14F-4D97-AF65-F5344CB8AC3E}">
        <p14:creationId xmlns:p14="http://schemas.microsoft.com/office/powerpoint/2010/main" val="21528451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3944A1"/>
                </a:solidFill>
                <a:latin typeface="Montserrat"/>
              </a:rPr>
              <a:pPr/>
              <a:t>78</a:t>
            </a:fld>
            <a:endParaRPr lang="en-US" sz="762" spc="-18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6205899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3944A1"/>
                </a:solidFill>
                <a:latin typeface="Montserrat"/>
              </a:rPr>
              <a:t>Page</a:t>
            </a:r>
            <a:endParaRPr lang="en-US" sz="762">
              <a:solidFill>
                <a:srgbClr val="3944A1"/>
              </a:solidFill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2567CF-7071-864B-24F1-5F37DBA88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561" y="1419797"/>
            <a:ext cx="3894341" cy="18462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8AE7E31-B513-18E3-251C-ED4F6E58174C}"/>
              </a:ext>
            </a:extLst>
          </p:cNvPr>
          <p:cNvSpPr/>
          <p:nvPr/>
        </p:nvSpPr>
        <p:spPr>
          <a:xfrm>
            <a:off x="354608" y="1756235"/>
            <a:ext cx="2298299" cy="2213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9784" tIns="24892" rIns="49784" bIns="24892" rtlCol="0" anchor="ctr"/>
          <a:lstStyle/>
          <a:p>
            <a:pPr algn="ctr"/>
            <a:endParaRPr lang="en-US">
              <a:solidFill>
                <a:srgbClr val="3944A1"/>
              </a:solidFill>
              <a:cs typeface="Calibri"/>
            </a:endParaRPr>
          </a:p>
        </p:txBody>
      </p:sp>
      <p:sp>
        <p:nvSpPr>
          <p:cNvPr id="10" name="AutoShape 22">
            <a:extLst>
              <a:ext uri="{FF2B5EF4-FFF2-40B4-BE49-F238E27FC236}">
                <a16:creationId xmlns:a16="http://schemas.microsoft.com/office/drawing/2014/main" id="{EA664B2F-2D4F-E257-37D3-1C476C33EBEA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22EBEA-2711-3CA2-CA7D-9B04EA473E8D}"/>
              </a:ext>
            </a:extLst>
          </p:cNvPr>
          <p:cNvGrpSpPr/>
          <p:nvPr/>
        </p:nvGrpSpPr>
        <p:grpSpPr>
          <a:xfrm>
            <a:off x="4288483" y="1196584"/>
            <a:ext cx="2256158" cy="527613"/>
            <a:chOff x="7861255" y="2197806"/>
            <a:chExt cx="4143964" cy="969087"/>
          </a:xfrm>
        </p:grpSpPr>
        <p:sp>
          <p:nvSpPr>
            <p:cNvPr id="7" name="TextBox 17">
              <a:extLst>
                <a:ext uri="{FF2B5EF4-FFF2-40B4-BE49-F238E27FC236}">
                  <a16:creationId xmlns:a16="http://schemas.microsoft.com/office/drawing/2014/main" id="{382BEF15-CDD2-EFC4-539F-BD88377113D6}"/>
                </a:ext>
              </a:extLst>
            </p:cNvPr>
            <p:cNvSpPr txBox="1"/>
            <p:nvPr/>
          </p:nvSpPr>
          <p:spPr>
            <a:xfrm>
              <a:off x="8615762" y="2243326"/>
              <a:ext cx="3389457" cy="9235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2300"/>
                </a:lnSpc>
                <a:defRPr sz="1701" spc="-34">
                  <a:solidFill>
                    <a:srgbClr val="FFFFFF"/>
                  </a:solidFill>
                  <a:latin typeface="Athiti" panose="00000500000000000000" pitchFamily="2" charset="-34"/>
                  <a:cs typeface="Athiti" panose="00000500000000000000" pitchFamily="2" charset="-34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th-TH" sz="1089">
                  <a:solidFill>
                    <a:srgbClr val="3944A1"/>
                  </a:solidFill>
                  <a:latin typeface="Athiti"/>
                  <a:cs typeface="Athiti"/>
                </a:rPr>
                <a:t>จะปรากฎหน้าตั้งค่า Connection ให้เรากำหนด </a:t>
              </a:r>
              <a:r>
                <a:rPr lang="en-US" sz="1089">
                  <a:solidFill>
                    <a:srgbClr val="3944A1"/>
                  </a:solidFill>
                  <a:latin typeface="Athiti"/>
                  <a:cs typeface="Athiti"/>
                </a:rPr>
                <a:t>Conn id </a:t>
              </a:r>
              <a:r>
                <a:rPr lang="th-TH" sz="1089">
                  <a:solidFill>
                    <a:srgbClr val="3944A1"/>
                  </a:solidFill>
                  <a:latin typeface="Athiti"/>
                  <a:cs typeface="Athiti"/>
                </a:rPr>
                <a:t>และ</a:t>
              </a:r>
              <a:r>
                <a:rPr lang="en-US" sz="1089">
                  <a:solidFill>
                    <a:srgbClr val="3944A1"/>
                  </a:solidFill>
                  <a:latin typeface="Athiti"/>
                  <a:cs typeface="Athiti"/>
                </a:rPr>
                <a:t> Conn Type </a:t>
              </a:r>
              <a:r>
                <a:rPr lang="th-TH" sz="1089">
                  <a:solidFill>
                    <a:srgbClr val="3944A1"/>
                  </a:solidFill>
                  <a:latin typeface="Athiti"/>
                  <a:cs typeface="Athiti"/>
                </a:rPr>
                <a:t>ต่อไป</a:t>
              </a:r>
              <a:endParaRPr lang="en-US" sz="98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D1069BF-F6AA-39D7-82FA-F5930FAA99B7}"/>
                </a:ext>
              </a:extLst>
            </p:cNvPr>
            <p:cNvGrpSpPr/>
            <p:nvPr/>
          </p:nvGrpSpPr>
          <p:grpSpPr>
            <a:xfrm>
              <a:off x="7861255" y="2197806"/>
              <a:ext cx="525628" cy="461858"/>
              <a:chOff x="1875987" y="1579645"/>
              <a:chExt cx="525628" cy="461858"/>
            </a:xfrm>
          </p:grpSpPr>
          <p:grpSp>
            <p:nvGrpSpPr>
              <p:cNvPr id="17" name="Group 6">
                <a:extLst>
                  <a:ext uri="{FF2B5EF4-FFF2-40B4-BE49-F238E27FC236}">
                    <a16:creationId xmlns:a16="http://schemas.microsoft.com/office/drawing/2014/main" id="{43EB0D0A-8A9E-4A40-C31C-911307FC0D04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20" name="Freeform 7">
                  <a:extLst>
                    <a:ext uri="{FF2B5EF4-FFF2-40B4-BE49-F238E27FC236}">
                      <a16:creationId xmlns:a16="http://schemas.microsoft.com/office/drawing/2014/main" id="{9A288FA6-3BBA-C679-6076-8EE5927B7F81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49784" tIns="24892" rIns="49784" bIns="24892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F4F871-A681-64B5-BBEF-337EEA8613ED}"/>
                  </a:ext>
                </a:extLst>
              </p:cNvPr>
              <p:cNvSpPr txBox="1"/>
              <p:nvPr/>
            </p:nvSpPr>
            <p:spPr>
              <a:xfrm>
                <a:off x="1963869" y="1638252"/>
                <a:ext cx="437746" cy="403251"/>
              </a:xfrm>
              <a:prstGeom prst="rect">
                <a:avLst/>
              </a:prstGeom>
              <a:noFill/>
            </p:spPr>
            <p:txBody>
              <a:bodyPr wrap="square" lIns="49784" tIns="24892" rIns="49784" bIns="24892" rtlCol="0" anchor="t">
                <a:spAutoFit/>
              </a:bodyPr>
              <a:lstStyle/>
              <a:p>
                <a:r>
                  <a:rPr lang="en-US" sz="1050" dirty="0">
                    <a:solidFill>
                      <a:srgbClr val="3944A1"/>
                    </a:solidFill>
                    <a:cs typeface="Calibri"/>
                  </a:rPr>
                  <a:t>3</a:t>
                </a:r>
              </a:p>
            </p:txBody>
          </p:sp>
        </p:grpSp>
      </p:grpSp>
      <p:pic>
        <p:nvPicPr>
          <p:cNvPr id="21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93C85D-F9CF-4660-8FED-2D5A12449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0" t="2885" r="2989" b="1"/>
          <a:stretch/>
        </p:blipFill>
        <p:spPr>
          <a:xfrm>
            <a:off x="4988358" y="1792679"/>
            <a:ext cx="1267199" cy="1473325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BAB7DA1-D7DE-295B-5C3F-F18A77F3C466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>
            <a:off x="2652907" y="1866900"/>
            <a:ext cx="2335450" cy="66244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4">
            <a:extLst>
              <a:ext uri="{FF2B5EF4-FFF2-40B4-BE49-F238E27FC236}">
                <a16:creationId xmlns:a16="http://schemas.microsoft.com/office/drawing/2014/main" id="{642A8AD1-8C5B-E910-3CB1-569DC34E45E2}"/>
              </a:ext>
            </a:extLst>
          </p:cNvPr>
          <p:cNvSpPr txBox="1"/>
          <p:nvPr/>
        </p:nvSpPr>
        <p:spPr>
          <a:xfrm>
            <a:off x="5782517" y="491779"/>
            <a:ext cx="772980" cy="201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1307" dirty="0">
                <a:solidFill>
                  <a:srgbClr val="414BA4"/>
                </a:solidFill>
                <a:latin typeface="Athiti"/>
                <a:cs typeface="Athiti"/>
              </a:rPr>
              <a:t>(2/2)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333AE4CA-58FD-D64D-FF5B-851BC14A729A}"/>
              </a:ext>
            </a:extLst>
          </p:cNvPr>
          <p:cNvSpPr txBox="1"/>
          <p:nvPr/>
        </p:nvSpPr>
        <p:spPr>
          <a:xfrm>
            <a:off x="584200" y="407686"/>
            <a:ext cx="633186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thaiDist"/>
            <a:r>
              <a:rPr lang="th-TH" sz="2400" b="1" dirty="0">
                <a:solidFill>
                  <a:srgbClr val="414BA4"/>
                </a:solidFill>
                <a:latin typeface="Athiti"/>
                <a:cs typeface="Athiti"/>
              </a:rPr>
              <a:t>วิธีการเชื่อมต่อข้อมูลกับ</a:t>
            </a:r>
            <a:r>
              <a:rPr lang="en-US" sz="2400" b="1" dirty="0">
                <a:solidFill>
                  <a:srgbClr val="414BA4"/>
                </a:solidFill>
                <a:latin typeface="Athiti"/>
                <a:cs typeface="Athiti"/>
              </a:rPr>
              <a:t> Apache Airflow</a:t>
            </a:r>
          </a:p>
        </p:txBody>
      </p:sp>
    </p:spTree>
    <p:extLst>
      <p:ext uri="{BB962C8B-B14F-4D97-AF65-F5344CB8AC3E}">
        <p14:creationId xmlns:p14="http://schemas.microsoft.com/office/powerpoint/2010/main" val="837251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EC2BF0-C1E5-A38A-5A0A-E4CF32FFCE6A}"/>
              </a:ext>
            </a:extLst>
          </p:cNvPr>
          <p:cNvGrpSpPr/>
          <p:nvPr/>
        </p:nvGrpSpPr>
        <p:grpSpPr>
          <a:xfrm>
            <a:off x="2235623" y="1494880"/>
            <a:ext cx="2183554" cy="744039"/>
            <a:chOff x="2363046" y="1405472"/>
            <a:chExt cx="2183554" cy="744039"/>
          </a:xfrm>
        </p:grpSpPr>
        <p:grpSp>
          <p:nvGrpSpPr>
            <p:cNvPr id="12" name="Group 4">
              <a:extLst>
                <a:ext uri="{FF2B5EF4-FFF2-40B4-BE49-F238E27FC236}">
                  <a16:creationId xmlns:a16="http://schemas.microsoft.com/office/drawing/2014/main" id="{82BEE449-A84E-698B-F67F-00D49CE12D3C}"/>
                </a:ext>
              </a:extLst>
            </p:cNvPr>
            <p:cNvGrpSpPr/>
            <p:nvPr/>
          </p:nvGrpSpPr>
          <p:grpSpPr>
            <a:xfrm>
              <a:off x="2363046" y="1405472"/>
              <a:ext cx="740719" cy="744039"/>
              <a:chOff x="14167" y="0"/>
              <a:chExt cx="6321665" cy="6350000"/>
            </a:xfrm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E89B526C-FFB0-70D8-B5CA-BAAE7883B4D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D0F08819-DB8B-1E88-8067-1DA6D77DFA1B}"/>
                </a:ext>
              </a:extLst>
            </p:cNvPr>
            <p:cNvSpPr txBox="1"/>
            <p:nvPr/>
          </p:nvSpPr>
          <p:spPr>
            <a:xfrm>
              <a:off x="2641600" y="1562100"/>
              <a:ext cx="1905000" cy="4524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940" b="1" spc="-63" dirty="0">
                  <a:solidFill>
                    <a:srgbClr val="C00000"/>
                  </a:solidFill>
                  <a:latin typeface="Athiti" panose="00000500000000000000" pitchFamily="2" charset="-34"/>
                  <a:ea typeface="+mn-lt"/>
                  <a:cs typeface="Athiti" panose="00000500000000000000" pitchFamily="2" charset="-34"/>
                </a:rPr>
                <a:t>Thank You.</a:t>
              </a:r>
              <a:endParaRPr lang="en-US" dirty="0">
                <a:solidFill>
                  <a:srgbClr val="C00000"/>
                </a:solidFill>
                <a:latin typeface="Athiti" panose="00000500000000000000" pitchFamily="2" charset="-34"/>
                <a:cs typeface="Athiti" panose="000005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473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8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4017267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Data Types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E9394C15-455F-83A6-09B1-EFE0C2C85D96}"/>
              </a:ext>
            </a:extLst>
          </p:cNvPr>
          <p:cNvSpPr txBox="1"/>
          <p:nvPr/>
        </p:nvSpPr>
        <p:spPr>
          <a:xfrm>
            <a:off x="584201" y="1032115"/>
            <a:ext cx="3688715" cy="226758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53339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spc="-70" dirty="0">
                <a:latin typeface="Georgia"/>
                <a:cs typeface="Georgia"/>
              </a:rPr>
              <a:t>Python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considers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data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be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focal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point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of 	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problem-</a:t>
            </a:r>
            <a:r>
              <a:rPr sz="1500" spc="-30" dirty="0">
                <a:latin typeface="Georgia"/>
                <a:cs typeface="Georgia"/>
              </a:rPr>
              <a:t>solving</a:t>
            </a:r>
            <a:r>
              <a:rPr sz="1500" spc="2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process</a:t>
            </a:r>
            <a:endParaRPr sz="1500" dirty="0">
              <a:latin typeface="Georgia"/>
              <a:cs typeface="Georgia"/>
            </a:endParaRPr>
          </a:p>
          <a:p>
            <a:pPr marL="115570" marR="5080" indent="-103504">
              <a:lnSpc>
                <a:spcPts val="1639"/>
              </a:lnSpc>
              <a:spcBef>
                <a:spcPts val="535"/>
              </a:spcBef>
              <a:buChar char="•"/>
              <a:tabLst>
                <a:tab pos="137159" algn="l"/>
              </a:tabLst>
            </a:pPr>
            <a:r>
              <a:rPr sz="1500" spc="-100" dirty="0">
                <a:latin typeface="Georgia"/>
                <a:cs typeface="Georgia"/>
              </a:rPr>
              <a:t>In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Python,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as </a:t>
            </a:r>
            <a:r>
              <a:rPr sz="1500" dirty="0">
                <a:latin typeface="Georgia"/>
                <a:cs typeface="Georgia"/>
              </a:rPr>
              <a:t>well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as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in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any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other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object- 	</a:t>
            </a:r>
            <a:r>
              <a:rPr sz="1500" spc="-80" dirty="0">
                <a:latin typeface="Georgia"/>
                <a:cs typeface="Georgia"/>
              </a:rPr>
              <a:t>oriented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programming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language,</a:t>
            </a:r>
            <a:r>
              <a:rPr sz="1500" dirty="0">
                <a:latin typeface="Georgia"/>
                <a:cs typeface="Georgia"/>
              </a:rPr>
              <a:t> we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define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a 	</a:t>
            </a:r>
            <a:r>
              <a:rPr sz="1500" spc="-30" dirty="0">
                <a:latin typeface="Georgia"/>
                <a:cs typeface="Georgia"/>
              </a:rPr>
              <a:t>class</a:t>
            </a:r>
            <a:r>
              <a:rPr sz="1500" spc="-6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be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description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what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data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look 	</a:t>
            </a:r>
            <a:r>
              <a:rPr sz="1500" spc="-10" dirty="0">
                <a:latin typeface="Georgia"/>
                <a:cs typeface="Georgia"/>
              </a:rPr>
              <a:t>like</a:t>
            </a:r>
            <a:r>
              <a:rPr sz="1500" spc="-40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(the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state)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110" dirty="0">
                <a:latin typeface="Georgia"/>
                <a:cs typeface="Georgia"/>
              </a:rPr>
              <a:t>and</a:t>
            </a:r>
            <a:r>
              <a:rPr sz="1500" spc="20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what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data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65" dirty="0">
                <a:latin typeface="Georgia"/>
                <a:cs typeface="Georgia"/>
              </a:rPr>
              <a:t>can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do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(the 	</a:t>
            </a:r>
            <a:r>
              <a:rPr sz="1500" spc="-10" dirty="0">
                <a:latin typeface="Georgia"/>
                <a:cs typeface="Georgia"/>
              </a:rPr>
              <a:t>behavior).</a:t>
            </a:r>
            <a:endParaRPr sz="1500" dirty="0">
              <a:latin typeface="Georgia"/>
              <a:cs typeface="Georgia"/>
            </a:endParaRPr>
          </a:p>
          <a:p>
            <a:pPr marL="115570" marR="182879" indent="-103504" algn="just">
              <a:lnSpc>
                <a:spcPts val="1639"/>
              </a:lnSpc>
              <a:spcBef>
                <a:spcPts val="530"/>
              </a:spcBef>
              <a:buChar char="•"/>
              <a:tabLst>
                <a:tab pos="137159" algn="l"/>
              </a:tabLst>
            </a:pPr>
            <a:r>
              <a:rPr sz="1500" spc="-30" dirty="0">
                <a:latin typeface="Georgia"/>
                <a:cs typeface="Georgia"/>
              </a:rPr>
              <a:t>Classes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are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analogous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abstract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data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types 	</a:t>
            </a:r>
            <a:r>
              <a:rPr sz="1500" spc="-65" dirty="0">
                <a:latin typeface="Georgia"/>
                <a:cs typeface="Georgia"/>
              </a:rPr>
              <a:t>because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70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user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30" dirty="0">
                <a:latin typeface="Georgia"/>
                <a:cs typeface="Georgia"/>
              </a:rPr>
              <a:t> class</a:t>
            </a:r>
            <a:r>
              <a:rPr sz="1500" spc="-25" dirty="0">
                <a:latin typeface="Georgia"/>
                <a:cs typeface="Georgia"/>
              </a:rPr>
              <a:t> only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sees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85" dirty="0">
                <a:latin typeface="Georgia"/>
                <a:cs typeface="Georgia"/>
              </a:rPr>
              <a:t>the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state 	</a:t>
            </a:r>
            <a:r>
              <a:rPr sz="1500" spc="-110" dirty="0">
                <a:latin typeface="Georgia"/>
                <a:cs typeface="Georgia"/>
              </a:rPr>
              <a:t>and</a:t>
            </a:r>
            <a:r>
              <a:rPr sz="1500" spc="15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behavior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95" dirty="0">
                <a:latin typeface="Georgia"/>
                <a:cs typeface="Georgia"/>
              </a:rPr>
              <a:t>data</a:t>
            </a:r>
            <a:r>
              <a:rPr sz="1500" spc="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item.</a:t>
            </a:r>
            <a:endParaRPr sz="1500" dirty="0">
              <a:latin typeface="Georgia"/>
              <a:cs typeface="Georgia"/>
            </a:endParaRPr>
          </a:p>
        </p:txBody>
      </p:sp>
      <p:pic>
        <p:nvPicPr>
          <p:cNvPr id="8" name="object 4">
            <a:extLst>
              <a:ext uri="{FF2B5EF4-FFF2-40B4-BE49-F238E27FC236}">
                <a16:creationId xmlns:a16="http://schemas.microsoft.com/office/drawing/2014/main" id="{332B6D05-7A8C-5A2B-897C-AAFB13DCB7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9319" y="1436939"/>
            <a:ext cx="1454888" cy="116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6359385" y="61655"/>
            <a:ext cx="255834" cy="132527"/>
          </a:xfrm>
          <a:prstGeom prst="rect">
            <a:avLst/>
          </a:prstGeom>
        </p:spPr>
        <p:txBody>
          <a:bodyPr vert="horz" lIns="49784" tIns="24892" rIns="49784" bIns="24892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762" spc="-18" dirty="0">
                <a:solidFill>
                  <a:srgbClr val="414BA4"/>
                </a:solidFill>
                <a:latin typeface="Montserrat"/>
              </a:rPr>
              <a:pPr/>
              <a:t>9</a:t>
            </a:fld>
            <a:endParaRPr lang="en-US" sz="762" spc="-18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6160122" y="65884"/>
            <a:ext cx="355982" cy="1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05"/>
              </a:lnSpc>
            </a:pPr>
            <a:r>
              <a:rPr lang="en-US" sz="762" spc="-18">
                <a:solidFill>
                  <a:srgbClr val="414BA4"/>
                </a:solidFill>
                <a:latin typeface="Montserrat"/>
              </a:rPr>
              <a:t>Page</a:t>
            </a:r>
            <a:endParaRPr lang="en-US" sz="762">
              <a:solidFill>
                <a:srgbClr val="414BA4"/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782880-BF38-FD58-D026-65F337678C7B}"/>
              </a:ext>
            </a:extLst>
          </p:cNvPr>
          <p:cNvGrpSpPr/>
          <p:nvPr/>
        </p:nvGrpSpPr>
        <p:grpSpPr>
          <a:xfrm>
            <a:off x="284206" y="212192"/>
            <a:ext cx="740719" cy="744039"/>
            <a:chOff x="14167" y="0"/>
            <a:chExt cx="6321665" cy="6350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51C2062-2E2A-2911-3FFC-6CD99BC87D7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508000" y="357204"/>
            <a:ext cx="5334000" cy="45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940" b="1" dirty="0">
                <a:solidFill>
                  <a:srgbClr val="414BA4"/>
                </a:solidFill>
                <a:latin typeface="Athiti"/>
                <a:cs typeface="Athiti"/>
              </a:rPr>
              <a:t>Python Lists</a:t>
            </a:r>
            <a:endParaRPr lang="en-US" sz="2940" spc="-63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258803" y="3529279"/>
            <a:ext cx="6187233" cy="22379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E76B7126-6CA0-5DE0-EFF0-E594E55FEFE6}"/>
              </a:ext>
            </a:extLst>
          </p:cNvPr>
          <p:cNvSpPr txBox="1"/>
          <p:nvPr/>
        </p:nvSpPr>
        <p:spPr>
          <a:xfrm>
            <a:off x="492991" y="959931"/>
            <a:ext cx="5589905" cy="153987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15570" marR="247648" indent="-103504">
              <a:lnSpc>
                <a:spcPts val="1639"/>
              </a:lnSpc>
              <a:spcBef>
                <a:spcPts val="315"/>
              </a:spcBef>
              <a:buChar char="•"/>
              <a:tabLst>
                <a:tab pos="137159" algn="l"/>
              </a:tabLst>
            </a:pPr>
            <a:r>
              <a:rPr sz="1500" spc="-30" dirty="0">
                <a:latin typeface="Georgia"/>
                <a:cs typeface="Georgia"/>
              </a:rPr>
              <a:t>Since</a:t>
            </a:r>
            <a:r>
              <a:rPr sz="1500" spc="-40" dirty="0">
                <a:latin typeface="Georgia"/>
                <a:cs typeface="Georgia"/>
              </a:rPr>
              <a:t> </a:t>
            </a:r>
            <a:r>
              <a:rPr sz="1500" spc="-35" dirty="0">
                <a:latin typeface="Georgia"/>
                <a:cs typeface="Georgia"/>
              </a:rPr>
              <a:t>lists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are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considered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be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55" dirty="0">
                <a:latin typeface="Georgia"/>
                <a:cs typeface="Georgia"/>
              </a:rPr>
              <a:t>sequentially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ordered,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they</a:t>
            </a:r>
            <a:r>
              <a:rPr sz="1500" spc="-10" dirty="0">
                <a:latin typeface="Georgia"/>
                <a:cs typeface="Georgia"/>
              </a:rPr>
              <a:t> </a:t>
            </a:r>
            <a:r>
              <a:rPr sz="1500" spc="-90" dirty="0">
                <a:latin typeface="Georgia"/>
                <a:cs typeface="Georgia"/>
              </a:rPr>
              <a:t>support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50" dirty="0">
                <a:latin typeface="Georgia"/>
                <a:cs typeface="Georgia"/>
              </a:rPr>
              <a:t>a 	</a:t>
            </a:r>
            <a:r>
              <a:rPr sz="1500" spc="-105" dirty="0">
                <a:latin typeface="Georgia"/>
                <a:cs typeface="Georgia"/>
              </a:rPr>
              <a:t>number</a:t>
            </a:r>
            <a:r>
              <a:rPr sz="1500" spc="1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of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80" dirty="0">
                <a:latin typeface="Georgia"/>
                <a:cs typeface="Georgia"/>
              </a:rPr>
              <a:t>operations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90" dirty="0">
                <a:latin typeface="Georgia"/>
                <a:cs typeface="Georgia"/>
              </a:rPr>
              <a:t>thatcan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be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applied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any</a:t>
            </a:r>
            <a:r>
              <a:rPr sz="1500" dirty="0">
                <a:latin typeface="Georgia"/>
                <a:cs typeface="Georgia"/>
              </a:rPr>
              <a:t> </a:t>
            </a:r>
            <a:r>
              <a:rPr sz="1500" spc="-70" dirty="0">
                <a:latin typeface="Georgia"/>
                <a:cs typeface="Georgia"/>
              </a:rPr>
              <a:t>Python</a:t>
            </a:r>
            <a:r>
              <a:rPr sz="1500" spc="-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sequence.</a:t>
            </a:r>
            <a:endParaRPr sz="1500">
              <a:latin typeface="Georgia"/>
              <a:cs typeface="Georgia"/>
            </a:endParaRPr>
          </a:p>
          <a:p>
            <a:pPr marL="368297" lvl="1" indent="-107313">
              <a:spcBef>
                <a:spcPts val="60"/>
              </a:spcBef>
              <a:buChar char="•"/>
              <a:tabLst>
                <a:tab pos="368933" algn="l"/>
              </a:tabLst>
            </a:pPr>
            <a:r>
              <a:rPr sz="1300" spc="-60" dirty="0">
                <a:latin typeface="Georgia"/>
                <a:cs typeface="Georgia"/>
              </a:rPr>
              <a:t>Note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90" dirty="0">
                <a:latin typeface="Georgia"/>
                <a:cs typeface="Georgia"/>
              </a:rPr>
              <a:t>that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indices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30" dirty="0">
                <a:latin typeface="Georgia"/>
                <a:cs typeface="Georgia"/>
              </a:rPr>
              <a:t>for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35" dirty="0">
                <a:latin typeface="Georgia"/>
                <a:cs typeface="Georgia"/>
              </a:rPr>
              <a:t>lists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(sequences)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85" dirty="0">
                <a:latin typeface="Georgia"/>
                <a:cs typeface="Georgia"/>
              </a:rPr>
              <a:t>start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counting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55" dirty="0">
                <a:latin typeface="Georgia"/>
                <a:cs typeface="Georgia"/>
              </a:rPr>
              <a:t>with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25" dirty="0">
                <a:latin typeface="Georgia"/>
                <a:cs typeface="Georgia"/>
              </a:rPr>
              <a:t>0.</a:t>
            </a:r>
            <a:endParaRPr sz="1300">
              <a:latin typeface="Georgia"/>
              <a:cs typeface="Georgia"/>
            </a:endParaRPr>
          </a:p>
          <a:p>
            <a:pPr marL="368933" marR="5080" lvl="1" indent="-107313">
              <a:lnSpc>
                <a:spcPts val="1360"/>
              </a:lnSpc>
              <a:spcBef>
                <a:spcPts val="285"/>
              </a:spcBef>
              <a:buChar char="•"/>
              <a:tabLst>
                <a:tab pos="386713" algn="l"/>
              </a:tabLst>
            </a:pPr>
            <a:r>
              <a:rPr sz="1300" spc="-45" dirty="0">
                <a:latin typeface="Georgia"/>
                <a:cs typeface="Georgia"/>
              </a:rPr>
              <a:t>The</a:t>
            </a:r>
            <a:r>
              <a:rPr sz="1300" spc="-35" dirty="0">
                <a:latin typeface="Georgia"/>
                <a:cs typeface="Georgia"/>
              </a:rPr>
              <a:t> </a:t>
            </a:r>
            <a:r>
              <a:rPr sz="1300" spc="-20" dirty="0">
                <a:latin typeface="Georgia"/>
                <a:cs typeface="Georgia"/>
              </a:rPr>
              <a:t>slice </a:t>
            </a:r>
            <a:r>
              <a:rPr sz="1300" spc="-75" dirty="0">
                <a:latin typeface="Georgia"/>
                <a:cs typeface="Georgia"/>
              </a:rPr>
              <a:t>operation,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45" dirty="0">
                <a:latin typeface="Georgia"/>
                <a:cs typeface="Georgia"/>
              </a:rPr>
              <a:t>my_list[1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: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35" dirty="0">
                <a:latin typeface="Georgia"/>
                <a:cs typeface="Georgia"/>
              </a:rPr>
              <a:t>3],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90" dirty="0">
                <a:latin typeface="Georgia"/>
                <a:cs typeface="Georgia"/>
              </a:rPr>
              <a:t>returns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a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30" dirty="0">
                <a:latin typeface="Georgia"/>
                <a:cs typeface="Georgia"/>
              </a:rPr>
              <a:t>list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of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items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75" dirty="0">
                <a:latin typeface="Georgia"/>
                <a:cs typeface="Georgia"/>
              </a:rPr>
              <a:t>starting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55" dirty="0">
                <a:latin typeface="Georgia"/>
                <a:cs typeface="Georgia"/>
              </a:rPr>
              <a:t>with</a:t>
            </a:r>
            <a:r>
              <a:rPr sz="1300" spc="-1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spc="5" dirty="0">
                <a:latin typeface="Georgia"/>
                <a:cs typeface="Georgia"/>
              </a:rPr>
              <a:t> </a:t>
            </a:r>
            <a:r>
              <a:rPr sz="1300" spc="-20" dirty="0">
                <a:latin typeface="Georgia"/>
                <a:cs typeface="Georgia"/>
              </a:rPr>
              <a:t>item 	</a:t>
            </a:r>
            <a:r>
              <a:rPr sz="1300" spc="-65" dirty="0">
                <a:latin typeface="Georgia"/>
                <a:cs typeface="Georgia"/>
              </a:rPr>
              <a:t>indexed</a:t>
            </a:r>
            <a:r>
              <a:rPr sz="1300" spc="-15" dirty="0">
                <a:latin typeface="Georgia"/>
                <a:cs typeface="Georgia"/>
              </a:rPr>
              <a:t> </a:t>
            </a:r>
            <a:r>
              <a:rPr sz="1300" dirty="0">
                <a:latin typeface="Georgia"/>
                <a:cs typeface="Georgia"/>
              </a:rPr>
              <a:t>by</a:t>
            </a:r>
            <a:r>
              <a:rPr sz="1300" spc="-25" dirty="0">
                <a:latin typeface="Georgia"/>
                <a:cs typeface="Georgia"/>
              </a:rPr>
              <a:t> </a:t>
            </a:r>
            <a:r>
              <a:rPr sz="1300" spc="95" dirty="0">
                <a:latin typeface="Georgia"/>
                <a:cs typeface="Georgia"/>
              </a:rPr>
              <a:t>1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100" dirty="0">
                <a:latin typeface="Georgia"/>
                <a:cs typeface="Georgia"/>
              </a:rPr>
              <a:t>up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50" dirty="0">
                <a:latin typeface="Georgia"/>
                <a:cs typeface="Georgia"/>
              </a:rPr>
              <a:t>to</a:t>
            </a:r>
            <a:r>
              <a:rPr sz="1300" spc="-5" dirty="0">
                <a:latin typeface="Georgia"/>
                <a:cs typeface="Georgia"/>
              </a:rPr>
              <a:t> </a:t>
            </a:r>
            <a:r>
              <a:rPr sz="1300" spc="-90" dirty="0">
                <a:latin typeface="Georgia"/>
                <a:cs typeface="Georgia"/>
              </a:rPr>
              <a:t>but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90" dirty="0">
                <a:latin typeface="Georgia"/>
                <a:cs typeface="Georgia"/>
              </a:rPr>
              <a:t>not</a:t>
            </a:r>
            <a:r>
              <a:rPr sz="1300" spc="10" dirty="0">
                <a:latin typeface="Georgia"/>
                <a:cs typeface="Georgia"/>
              </a:rPr>
              <a:t> </a:t>
            </a:r>
            <a:r>
              <a:rPr sz="1300" spc="-55" dirty="0">
                <a:latin typeface="Georgia"/>
                <a:cs typeface="Georgia"/>
              </a:rPr>
              <a:t>including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80" dirty="0">
                <a:latin typeface="Georgia"/>
                <a:cs typeface="Georgia"/>
              </a:rPr>
              <a:t>the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70" dirty="0">
                <a:latin typeface="Georgia"/>
                <a:cs typeface="Georgia"/>
              </a:rPr>
              <a:t>item</a:t>
            </a:r>
            <a:r>
              <a:rPr sz="1300" dirty="0">
                <a:latin typeface="Georgia"/>
                <a:cs typeface="Georgia"/>
              </a:rPr>
              <a:t> </a:t>
            </a:r>
            <a:r>
              <a:rPr sz="1300" spc="-65" dirty="0">
                <a:latin typeface="Georgia"/>
                <a:cs typeface="Georgia"/>
              </a:rPr>
              <a:t>indexed</a:t>
            </a:r>
            <a:r>
              <a:rPr sz="1300" dirty="0">
                <a:latin typeface="Georgia"/>
                <a:cs typeface="Georgia"/>
              </a:rPr>
              <a:t> by </a:t>
            </a:r>
            <a:r>
              <a:rPr sz="1300" spc="-25" dirty="0">
                <a:latin typeface="Georgia"/>
                <a:cs typeface="Georgia"/>
              </a:rPr>
              <a:t>3.</a:t>
            </a:r>
            <a:endParaRPr sz="1300">
              <a:latin typeface="Georgia"/>
              <a:cs typeface="Georgia"/>
            </a:endParaRPr>
          </a:p>
          <a:p>
            <a:pPr marL="115570" marR="473072" indent="-103504">
              <a:lnSpc>
                <a:spcPts val="1639"/>
              </a:lnSpc>
              <a:spcBef>
                <a:spcPts val="550"/>
              </a:spcBef>
              <a:buChar char="•"/>
              <a:tabLst>
                <a:tab pos="137159" algn="l"/>
              </a:tabLst>
            </a:pPr>
            <a:r>
              <a:rPr sz="1500" spc="-70" dirty="0">
                <a:latin typeface="Georgia"/>
                <a:cs typeface="Georgia"/>
              </a:rPr>
              <a:t>Sometimes,</a:t>
            </a:r>
            <a:r>
              <a:rPr sz="1500" spc="-2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you</a:t>
            </a:r>
            <a:r>
              <a:rPr sz="1500" spc="-6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will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75" dirty="0">
                <a:latin typeface="Georgia"/>
                <a:cs typeface="Georgia"/>
              </a:rPr>
              <a:t>want</a:t>
            </a:r>
            <a:r>
              <a:rPr sz="1500" spc="-15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to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40" dirty="0">
                <a:latin typeface="Georgia"/>
                <a:cs typeface="Georgia"/>
              </a:rPr>
              <a:t>initialize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a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list.</a:t>
            </a:r>
            <a:r>
              <a:rPr sz="1500" spc="-35" dirty="0">
                <a:latin typeface="Georgia"/>
                <a:cs typeface="Georgia"/>
              </a:rPr>
              <a:t> </a:t>
            </a:r>
            <a:r>
              <a:rPr sz="1500" spc="-30" dirty="0">
                <a:latin typeface="Georgia"/>
                <a:cs typeface="Georgia"/>
              </a:rPr>
              <a:t>This </a:t>
            </a:r>
            <a:r>
              <a:rPr sz="1500" spc="-65" dirty="0">
                <a:latin typeface="Georgia"/>
                <a:cs typeface="Georgia"/>
              </a:rPr>
              <a:t>can</a:t>
            </a:r>
            <a:r>
              <a:rPr sz="1500" spc="-25" dirty="0">
                <a:latin typeface="Georgia"/>
                <a:cs typeface="Georgia"/>
              </a:rPr>
              <a:t> quickly</a:t>
            </a:r>
            <a:r>
              <a:rPr sz="1500" spc="-3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be 	</a:t>
            </a:r>
            <a:r>
              <a:rPr sz="1500" spc="-60" dirty="0">
                <a:latin typeface="Georgia"/>
                <a:cs typeface="Georgia"/>
              </a:rPr>
              <a:t>accomplished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by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60" dirty="0">
                <a:latin typeface="Georgia"/>
                <a:cs typeface="Georgia"/>
              </a:rPr>
              <a:t>using</a:t>
            </a:r>
            <a:r>
              <a:rPr sz="1500" spc="-2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repetition.</a:t>
            </a:r>
            <a:endParaRPr sz="1500">
              <a:latin typeface="Georgia"/>
              <a:cs typeface="Georgia"/>
            </a:endParaRPr>
          </a:p>
        </p:txBody>
      </p:sp>
      <p:pic>
        <p:nvPicPr>
          <p:cNvPr id="11" name="object 4">
            <a:extLst>
              <a:ext uri="{FF2B5EF4-FFF2-40B4-BE49-F238E27FC236}">
                <a16:creationId xmlns:a16="http://schemas.microsoft.com/office/drawing/2014/main" id="{0A611023-D280-99B4-226D-B47E87FF3E3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14602" y="2888410"/>
            <a:ext cx="1654725" cy="50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5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f82a215-3c74-45bc-bfc2-bebc06716367">
      <Terms xmlns="http://schemas.microsoft.com/office/infopath/2007/PartnerControls"/>
    </lcf76f155ced4ddcb4097134ff3c332f>
    <TaxCatchAll xmlns="db923896-2411-44ed-aad5-4f2326ccb65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CCA05ACB9294CAAB658D883B4C8F3" ma:contentTypeVersion="14" ma:contentTypeDescription="Create a new document." ma:contentTypeScope="" ma:versionID="d3b22df0c2d83dd947724b219ac8f606">
  <xsd:schema xmlns:xsd="http://www.w3.org/2001/XMLSchema" xmlns:xs="http://www.w3.org/2001/XMLSchema" xmlns:p="http://schemas.microsoft.com/office/2006/metadata/properties" xmlns:ns2="af82a215-3c74-45bc-bfc2-bebc06716367" xmlns:ns3="db923896-2411-44ed-aad5-4f2326ccb657" targetNamespace="http://schemas.microsoft.com/office/2006/metadata/properties" ma:root="true" ma:fieldsID="9ccc6b31d3e984d109fcf2163d1e45ac" ns2:_="" ns3:_="">
    <xsd:import namespace="af82a215-3c74-45bc-bfc2-bebc06716367"/>
    <xsd:import namespace="db923896-2411-44ed-aad5-4f2326ccb6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82a215-3c74-45bc-bfc2-bebc067163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5bc3e60-b683-41f4-8a69-934b837a461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923896-2411-44ed-aad5-4f2326ccb65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9aefeba-4833-464f-88e7-7934496a3676}" ma:internalName="TaxCatchAll" ma:showField="CatchAllData" ma:web="db923896-2411-44ed-aad5-4f2326ccb65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7F8379-DCD3-471B-8C30-78D658E0E8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A8D0F5-98FB-40A1-B1CE-87D66B9E72EA}">
  <ds:schemaRefs>
    <ds:schemaRef ds:uri="http://schemas.microsoft.com/office/2006/metadata/properties"/>
    <ds:schemaRef ds:uri="http://schemas.microsoft.com/office/infopath/2007/PartnerControls"/>
    <ds:schemaRef ds:uri="af82a215-3c74-45bc-bfc2-bebc06716367"/>
    <ds:schemaRef ds:uri="db923896-2411-44ed-aad5-4f2326ccb657"/>
  </ds:schemaRefs>
</ds:datastoreItem>
</file>

<file path=customXml/itemProps3.xml><?xml version="1.0" encoding="utf-8"?>
<ds:datastoreItem xmlns:ds="http://schemas.openxmlformats.org/officeDocument/2006/customXml" ds:itemID="{AF0C9926-D8EA-49D9-A5B1-C114811B72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82a215-3c74-45bc-bfc2-bebc06716367"/>
    <ds:schemaRef ds:uri="db923896-2411-44ed-aad5-4f2326ccb6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2260</TotalTime>
  <Words>4868</Words>
  <Application>Microsoft Macintosh PowerPoint</Application>
  <PresentationFormat>Custom</PresentationFormat>
  <Paragraphs>707</Paragraphs>
  <Slides>79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1" baseType="lpstr">
      <vt:lpstr>Arial</vt:lpstr>
      <vt:lpstr>Arial Narrow</vt:lpstr>
      <vt:lpstr>Athiti</vt:lpstr>
      <vt:lpstr>Atthiti</vt:lpstr>
      <vt:lpstr>Bahnschrift</vt:lpstr>
      <vt:lpstr>Calibri</vt:lpstr>
      <vt:lpstr>Courier New</vt:lpstr>
      <vt:lpstr>Georgia</vt:lpstr>
      <vt:lpstr>Montserrat</vt:lpstr>
      <vt:lpstr>Montserrat Extra-Bold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and Algorithms</dc:title>
  <cp:lastModifiedBy>Patpicha Toolsangualsri</cp:lastModifiedBy>
  <cp:revision>7</cp:revision>
  <dcterms:created xsi:type="dcterms:W3CDTF">2023-01-30T07:59:31Z</dcterms:created>
  <dcterms:modified xsi:type="dcterms:W3CDTF">2023-02-08T10:58:06Z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2020-09-12T00:00:00Z</vt:filetime>
  </property>
  <property fmtid="{D5CDD505-2E9C-101B-9397-08002B2CF9AE}" pid="3" name="LastSaved">
    <vt:filetime>2023-01-30T00:00:00Z</vt:filetime>
  </property>
  <property fmtid="{D5CDD505-2E9C-101B-9397-08002B2CF9AE}" pid="4" name="Producer">
    <vt:lpwstr>macOS Version 13.1 (Build 22C65) Quartz PDFContext, AppendMode 1.1</vt:lpwstr>
  </property>
  <property fmtid="{D5CDD505-2E9C-101B-9397-08002B2CF9AE}" pid="5" name="ContentTypeId">
    <vt:lpwstr>0x01010019ACCA05ACB9294CAAB658D883B4C8F3</vt:lpwstr>
  </property>
  <property fmtid="{D5CDD505-2E9C-101B-9397-08002B2CF9AE}" pid="6" name="MediaServiceImageTags">
    <vt:lpwstr/>
  </property>
</Properties>
</file>